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4630400" cy="8229600"/>
  <p:notesSz cx="8229600" cy="14630400"/>
  <p:embeddedFontLst>
    <p:embeddedFont>
      <p:font typeface="Montserrat" panose="00000500000000000000" pitchFamily="2" charset="-94"/>
      <p:regular r:id="rId13"/>
    </p:embeddedFont>
  </p:embeddedFontLst>
  <p:defaultTex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15BD502-B5EE-4B2D-A91E-D4E909DE606A}" v="19" dt="2025-03-01T17:47:49.94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9" d="100"/>
          <a:sy n="69" d="100"/>
        </p:scale>
        <p:origin x="677"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microsoft.com/office/2016/11/relationships/changesInfo" Target="changesInfos/changesInfo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19"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ahir Tolu" userId="065da639b33e1c02" providerId="LiveId" clId="{D15BD502-B5EE-4B2D-A91E-D4E909DE606A}"/>
    <pc:docChg chg="custSel modSld">
      <pc:chgData name="Tahir Tolu" userId="065da639b33e1c02" providerId="LiveId" clId="{D15BD502-B5EE-4B2D-A91E-D4E909DE606A}" dt="2025-03-01T17:47:55.083" v="42" actId="20577"/>
      <pc:docMkLst>
        <pc:docMk/>
      </pc:docMkLst>
      <pc:sldChg chg="addSp delSp modSp mod setBg">
        <pc:chgData name="Tahir Tolu" userId="065da639b33e1c02" providerId="LiveId" clId="{D15BD502-B5EE-4B2D-A91E-D4E909DE606A}" dt="2025-03-01T17:47:17.135" v="24" actId="1076"/>
        <pc:sldMkLst>
          <pc:docMk/>
          <pc:sldMk cId="0" sldId="256"/>
        </pc:sldMkLst>
        <pc:spChg chg="add del mod">
          <ac:chgData name="Tahir Tolu" userId="065da639b33e1c02" providerId="LiveId" clId="{D15BD502-B5EE-4B2D-A91E-D4E909DE606A}" dt="2025-03-01T17:43:46.559" v="3" actId="478"/>
          <ac:spMkLst>
            <pc:docMk/>
            <pc:sldMk cId="0" sldId="256"/>
            <ac:spMk id="5" creationId="{FDE8BF0A-150F-B839-5693-BA95CF7F59AE}"/>
          </ac:spMkLst>
        </pc:spChg>
        <pc:spChg chg="add mod">
          <ac:chgData name="Tahir Tolu" userId="065da639b33e1c02" providerId="LiveId" clId="{D15BD502-B5EE-4B2D-A91E-D4E909DE606A}" dt="2025-03-01T17:47:17.135" v="24" actId="1076"/>
          <ac:spMkLst>
            <pc:docMk/>
            <pc:sldMk cId="0" sldId="256"/>
            <ac:spMk id="6" creationId="{115452B9-5597-4294-B8C9-9EEE5E603BB4}"/>
          </ac:spMkLst>
        </pc:spChg>
      </pc:sldChg>
      <pc:sldChg chg="addSp modSp mod">
        <pc:chgData name="Tahir Tolu" userId="065da639b33e1c02" providerId="LiveId" clId="{D15BD502-B5EE-4B2D-A91E-D4E909DE606A}" dt="2025-03-01T17:47:25.909" v="27" actId="20577"/>
        <pc:sldMkLst>
          <pc:docMk/>
          <pc:sldMk cId="0" sldId="257"/>
        </pc:sldMkLst>
        <pc:spChg chg="add mod">
          <ac:chgData name="Tahir Tolu" userId="065da639b33e1c02" providerId="LiveId" clId="{D15BD502-B5EE-4B2D-A91E-D4E909DE606A}" dt="2025-03-01T17:47:25.909" v="27" actId="20577"/>
          <ac:spMkLst>
            <pc:docMk/>
            <pc:sldMk cId="0" sldId="257"/>
            <ac:spMk id="7" creationId="{F60B8DD2-151B-5F16-0580-BEB2D8C004D9}"/>
          </ac:spMkLst>
        </pc:spChg>
      </pc:sldChg>
      <pc:sldChg chg="addSp modSp mod">
        <pc:chgData name="Tahir Tolu" userId="065da639b33e1c02" providerId="LiveId" clId="{D15BD502-B5EE-4B2D-A91E-D4E909DE606A}" dt="2025-03-01T17:47:30.775" v="30" actId="20577"/>
        <pc:sldMkLst>
          <pc:docMk/>
          <pc:sldMk cId="0" sldId="258"/>
        </pc:sldMkLst>
        <pc:spChg chg="add mod">
          <ac:chgData name="Tahir Tolu" userId="065da639b33e1c02" providerId="LiveId" clId="{D15BD502-B5EE-4B2D-A91E-D4E909DE606A}" dt="2025-03-01T17:47:30.775" v="30" actId="20577"/>
          <ac:spMkLst>
            <pc:docMk/>
            <pc:sldMk cId="0" sldId="258"/>
            <ac:spMk id="17" creationId="{41F2030D-9FDC-DD84-74AF-701847CA8871}"/>
          </ac:spMkLst>
        </pc:spChg>
      </pc:sldChg>
      <pc:sldChg chg="addSp modSp mod">
        <pc:chgData name="Tahir Tolu" userId="065da639b33e1c02" providerId="LiveId" clId="{D15BD502-B5EE-4B2D-A91E-D4E909DE606A}" dt="2025-03-01T17:47:39.110" v="33" actId="20577"/>
        <pc:sldMkLst>
          <pc:docMk/>
          <pc:sldMk cId="0" sldId="261"/>
        </pc:sldMkLst>
        <pc:spChg chg="add mod">
          <ac:chgData name="Tahir Tolu" userId="065da639b33e1c02" providerId="LiveId" clId="{D15BD502-B5EE-4B2D-A91E-D4E909DE606A}" dt="2025-03-01T17:47:39.110" v="33" actId="20577"/>
          <ac:spMkLst>
            <pc:docMk/>
            <pc:sldMk cId="0" sldId="261"/>
            <ac:spMk id="6" creationId="{A8DF6818-BB99-7C6A-1EC1-36AA35C654DB}"/>
          </ac:spMkLst>
        </pc:spChg>
      </pc:sldChg>
      <pc:sldChg chg="addSp modSp mod">
        <pc:chgData name="Tahir Tolu" userId="065da639b33e1c02" providerId="LiveId" clId="{D15BD502-B5EE-4B2D-A91E-D4E909DE606A}" dt="2025-03-01T17:47:47.637" v="36" actId="20577"/>
        <pc:sldMkLst>
          <pc:docMk/>
          <pc:sldMk cId="0" sldId="264"/>
        </pc:sldMkLst>
        <pc:spChg chg="add mod">
          <ac:chgData name="Tahir Tolu" userId="065da639b33e1c02" providerId="LiveId" clId="{D15BD502-B5EE-4B2D-A91E-D4E909DE606A}" dt="2025-03-01T17:47:47.637" v="36" actId="20577"/>
          <ac:spMkLst>
            <pc:docMk/>
            <pc:sldMk cId="0" sldId="264"/>
            <ac:spMk id="17" creationId="{2E2B6714-5A60-B5A8-6ECC-D05A041259B9}"/>
          </ac:spMkLst>
        </pc:spChg>
      </pc:sldChg>
      <pc:sldChg chg="addSp modSp mod">
        <pc:chgData name="Tahir Tolu" userId="065da639b33e1c02" providerId="LiveId" clId="{D15BD502-B5EE-4B2D-A91E-D4E909DE606A}" dt="2025-03-01T17:47:55.083" v="42" actId="20577"/>
        <pc:sldMkLst>
          <pc:docMk/>
          <pc:sldMk cId="0" sldId="265"/>
        </pc:sldMkLst>
        <pc:spChg chg="add mod">
          <ac:chgData name="Tahir Tolu" userId="065da639b33e1c02" providerId="LiveId" clId="{D15BD502-B5EE-4B2D-A91E-D4E909DE606A}" dt="2025-03-01T17:47:55.083" v="42" actId="20577"/>
          <ac:spMkLst>
            <pc:docMk/>
            <pc:sldMk cId="0" sldId="265"/>
            <ac:spMk id="5" creationId="{33F1B66A-C009-F97B-3A4B-C784814C3FF4}"/>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085154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10.xml"/><Relationship Id="rId5" Type="http://schemas.openxmlformats.org/officeDocument/2006/relationships/image" Target="../media/image16.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solidFill>
          <a:schemeClr val="accent1"/>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44709" y="1669732"/>
            <a:ext cx="7627382" cy="2138124"/>
          </a:xfrm>
          <a:prstGeom prst="rect">
            <a:avLst/>
          </a:prstGeom>
          <a:noFill/>
          <a:ln/>
        </p:spPr>
        <p:txBody>
          <a:bodyPr wrap="square" lIns="0" tIns="0" rIns="0" bIns="0" rtlCol="0" anchor="t"/>
          <a:lstStyle/>
          <a:p>
            <a:pPr marL="0" indent="0">
              <a:lnSpc>
                <a:spcPts val="5600"/>
              </a:lnSpc>
              <a:buNone/>
            </a:pPr>
            <a:r>
              <a:rPr lang="en-US" sz="4450" b="1" dirty="0">
                <a:solidFill>
                  <a:srgbClr val="9998FF"/>
                </a:solidFill>
                <a:latin typeface="Barlow Bold" pitchFamily="34" charset="0"/>
                <a:ea typeface="Barlow Bold" pitchFamily="34" charset="-122"/>
                <a:cs typeface="Barlow Bold" pitchFamily="34" charset="-120"/>
              </a:rPr>
              <a:t>Gelişmiş Deniz Gözlemi: SAR Tabanlı Gemi Tespiti için CNN Algoritmalarının Kullanımı</a:t>
            </a:r>
            <a:endParaRPr lang="en-US" sz="4450" dirty="0"/>
          </a:p>
        </p:txBody>
      </p:sp>
      <p:sp>
        <p:nvSpPr>
          <p:cNvPr id="4" name="Text 1"/>
          <p:cNvSpPr/>
          <p:nvPr/>
        </p:nvSpPr>
        <p:spPr>
          <a:xfrm>
            <a:off x="6244709" y="4132778"/>
            <a:ext cx="7627382" cy="2426970"/>
          </a:xfrm>
          <a:prstGeom prst="rect">
            <a:avLst/>
          </a:prstGeom>
          <a:noFill/>
          <a:ln/>
        </p:spPr>
        <p:txBody>
          <a:bodyPr wrap="square" lIns="0" tIns="0" rIns="0" bIns="0" rtlCol="0" anchor="t"/>
          <a:lstStyle/>
          <a:p>
            <a:pPr marL="0" indent="0">
              <a:lnSpc>
                <a:spcPts val="2700"/>
              </a:lnSpc>
              <a:buNone/>
            </a:pPr>
            <a:r>
              <a:rPr lang="en-US" sz="1700" dirty="0">
                <a:solidFill>
                  <a:srgbClr val="EEEFF5"/>
                </a:solidFill>
                <a:latin typeface="Montserrat" pitchFamily="34" charset="0"/>
                <a:ea typeface="Montserrat" pitchFamily="34" charset="-122"/>
                <a:cs typeface="Montserrat" pitchFamily="34" charset="-120"/>
              </a:rPr>
              <a:t>Bu sunum, deniz gözetiminde gemi tespiti için derin öğrenme tabanlı Faster R-CNN algoritmasının etkinliğini ele almaktadır. Sentinel-1 uydusundan elde edilen SAR görüntüleri kullanılarak yapılan deneylerde, algoritma %86,11 doğruluk oranına ulaşmıştır. Bu çalışma, SAR görüntüleri ve derin öğrenme algoritmalarının deniz gözetimi, gemi trafiği yönetimi gibi uygulamalarda kullanılabileceğini göstermektedir.</a:t>
            </a:r>
            <a:endParaRPr lang="en-US" sz="1700" dirty="0"/>
          </a:p>
        </p:txBody>
      </p:sp>
      <p:sp>
        <p:nvSpPr>
          <p:cNvPr id="6" name="Metin kutusu 5">
            <a:extLst>
              <a:ext uri="{FF2B5EF4-FFF2-40B4-BE49-F238E27FC236}">
                <a16:creationId xmlns:a16="http://schemas.microsoft.com/office/drawing/2014/main" id="{115452B9-5597-4294-B8C9-9EEE5E603BB4}"/>
              </a:ext>
            </a:extLst>
          </p:cNvPr>
          <p:cNvSpPr txBox="1"/>
          <p:nvPr/>
        </p:nvSpPr>
        <p:spPr>
          <a:xfrm>
            <a:off x="12656634" y="7716644"/>
            <a:ext cx="1895707" cy="400110"/>
          </a:xfrm>
          <a:prstGeom prst="rect">
            <a:avLst/>
          </a:prstGeom>
          <a:solidFill>
            <a:schemeClr val="tx1">
              <a:lumMod val="85000"/>
              <a:lumOff val="15000"/>
            </a:schemeClr>
          </a:solidFill>
        </p:spPr>
        <p:txBody>
          <a:bodyPr wrap="square" rtlCol="0">
            <a:spAutoFit/>
          </a:bodyPr>
          <a:lstStyle/>
          <a:p>
            <a:pPr algn="ctr"/>
            <a:r>
              <a:rPr lang="tr-TR" sz="2000" dirty="0">
                <a:solidFill>
                  <a:schemeClr val="bg1"/>
                </a:solidFill>
              </a:rPr>
              <a:t>1</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44709" y="2199442"/>
            <a:ext cx="7627382" cy="1425416"/>
          </a:xfrm>
          <a:prstGeom prst="rect">
            <a:avLst/>
          </a:prstGeom>
          <a:noFill/>
          <a:ln/>
        </p:spPr>
        <p:txBody>
          <a:bodyPr wrap="square" lIns="0" tIns="0" rIns="0" bIns="0" rtlCol="0" anchor="t"/>
          <a:lstStyle/>
          <a:p>
            <a:pPr marL="0" indent="0">
              <a:lnSpc>
                <a:spcPts val="5600"/>
              </a:lnSpc>
              <a:buNone/>
            </a:pPr>
            <a:r>
              <a:rPr lang="en-US" sz="4450" b="1" dirty="0">
                <a:solidFill>
                  <a:srgbClr val="9998FF"/>
                </a:solidFill>
                <a:latin typeface="Barlow Bold" pitchFamily="34" charset="0"/>
                <a:ea typeface="Barlow Bold" pitchFamily="34" charset="-122"/>
                <a:cs typeface="Barlow Bold" pitchFamily="34" charset="-120"/>
              </a:rPr>
              <a:t>Sonuç: Geleceğin Deniz Gözlemi</a:t>
            </a:r>
            <a:endParaRPr lang="en-US" sz="4450" dirty="0"/>
          </a:p>
        </p:txBody>
      </p:sp>
      <p:sp>
        <p:nvSpPr>
          <p:cNvPr id="4" name="Text 1"/>
          <p:cNvSpPr/>
          <p:nvPr/>
        </p:nvSpPr>
        <p:spPr>
          <a:xfrm>
            <a:off x="6244709" y="3949779"/>
            <a:ext cx="7627382" cy="2080260"/>
          </a:xfrm>
          <a:prstGeom prst="rect">
            <a:avLst/>
          </a:prstGeom>
          <a:noFill/>
          <a:ln/>
        </p:spPr>
        <p:txBody>
          <a:bodyPr wrap="square" lIns="0" tIns="0" rIns="0" bIns="0" rtlCol="0" anchor="t"/>
          <a:lstStyle/>
          <a:p>
            <a:pPr marL="0" indent="0">
              <a:lnSpc>
                <a:spcPts val="2700"/>
              </a:lnSpc>
              <a:buNone/>
            </a:pPr>
            <a:r>
              <a:rPr lang="en-US" sz="1700" dirty="0">
                <a:solidFill>
                  <a:srgbClr val="EEEFF5"/>
                </a:solidFill>
                <a:latin typeface="Montserrat" pitchFamily="34" charset="0"/>
                <a:ea typeface="Montserrat" pitchFamily="34" charset="-122"/>
                <a:cs typeface="Montserrat" pitchFamily="34" charset="-120"/>
              </a:rPr>
              <a:t>Bu çalışma, SAR görüntüleri ve derin öğrenme algoritmalarının deniz gözetimi için güçlü bir kombinasyon olduğunu göstermektedir. Bu teknolojiler, deniz güvenliği, gemi trafiği yönetimi ve çevresel izleme gibi alanlarda önemli gelişmelere yol açabilir. Gelecekte, bu teknolojilerin daha da geliştirilmesi ve uygulanması, denizcilik sektöründe daha güvenli ve verimli bir geleceğe katkıda bulunabilir.</a:t>
            </a:r>
            <a:endParaRPr lang="en-US" sz="1700" dirty="0"/>
          </a:p>
        </p:txBody>
      </p:sp>
      <p:sp>
        <p:nvSpPr>
          <p:cNvPr id="5" name="Metin kutusu 4">
            <a:extLst>
              <a:ext uri="{FF2B5EF4-FFF2-40B4-BE49-F238E27FC236}">
                <a16:creationId xmlns:a16="http://schemas.microsoft.com/office/drawing/2014/main" id="{33F1B66A-C009-F97B-3A4B-C784814C3FF4}"/>
              </a:ext>
            </a:extLst>
          </p:cNvPr>
          <p:cNvSpPr txBox="1"/>
          <p:nvPr/>
        </p:nvSpPr>
        <p:spPr>
          <a:xfrm>
            <a:off x="12656634" y="7716644"/>
            <a:ext cx="1895707" cy="400110"/>
          </a:xfrm>
          <a:prstGeom prst="rect">
            <a:avLst/>
          </a:prstGeom>
          <a:solidFill>
            <a:schemeClr val="tx1">
              <a:lumMod val="85000"/>
              <a:lumOff val="15000"/>
            </a:schemeClr>
          </a:solidFill>
        </p:spPr>
        <p:txBody>
          <a:bodyPr wrap="square" rtlCol="0">
            <a:spAutoFit/>
          </a:bodyPr>
          <a:lstStyle/>
          <a:p>
            <a:pPr algn="ctr"/>
            <a:r>
              <a:rPr lang="tr-TR" sz="2000" dirty="0">
                <a:solidFill>
                  <a:schemeClr val="bg1"/>
                </a:solidFill>
              </a:rPr>
              <a:t>10</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58309" y="2063710"/>
            <a:ext cx="5701546" cy="712708"/>
          </a:xfrm>
          <a:prstGeom prst="rect">
            <a:avLst/>
          </a:prstGeom>
          <a:noFill/>
          <a:ln/>
        </p:spPr>
        <p:txBody>
          <a:bodyPr wrap="none" lIns="0" tIns="0" rIns="0" bIns="0" rtlCol="0" anchor="t"/>
          <a:lstStyle/>
          <a:p>
            <a:pPr marL="0" indent="0">
              <a:lnSpc>
                <a:spcPts val="5600"/>
              </a:lnSpc>
              <a:buNone/>
            </a:pPr>
            <a:r>
              <a:rPr lang="en-US" sz="4450" b="1" dirty="0">
                <a:solidFill>
                  <a:srgbClr val="9998FF"/>
                </a:solidFill>
                <a:latin typeface="Barlow Bold" pitchFamily="34" charset="0"/>
                <a:ea typeface="Barlow Bold" pitchFamily="34" charset="-122"/>
                <a:cs typeface="Barlow Bold" pitchFamily="34" charset="-120"/>
              </a:rPr>
              <a:t>Çalışmanın Amacı</a:t>
            </a:r>
            <a:endParaRPr lang="en-US" sz="4450" dirty="0"/>
          </a:p>
        </p:txBody>
      </p:sp>
      <p:sp>
        <p:nvSpPr>
          <p:cNvPr id="3" name="Text 1"/>
          <p:cNvSpPr/>
          <p:nvPr/>
        </p:nvSpPr>
        <p:spPr>
          <a:xfrm>
            <a:off x="758309" y="3317915"/>
            <a:ext cx="2850713" cy="356235"/>
          </a:xfrm>
          <a:prstGeom prst="rect">
            <a:avLst/>
          </a:prstGeom>
          <a:noFill/>
          <a:ln/>
        </p:spPr>
        <p:txBody>
          <a:bodyPr wrap="none" lIns="0" tIns="0" rIns="0" bIns="0" rtlCol="0" anchor="t"/>
          <a:lstStyle/>
          <a:p>
            <a:pPr marL="0" indent="0">
              <a:lnSpc>
                <a:spcPts val="2800"/>
              </a:lnSpc>
              <a:buNone/>
            </a:pPr>
            <a:r>
              <a:rPr lang="en-US" sz="2200" b="1" dirty="0">
                <a:solidFill>
                  <a:srgbClr val="9998FF"/>
                </a:solidFill>
                <a:latin typeface="Barlow Bold" pitchFamily="34" charset="0"/>
                <a:ea typeface="Barlow Bold" pitchFamily="34" charset="-122"/>
                <a:cs typeface="Barlow Bold" pitchFamily="34" charset="-120"/>
              </a:rPr>
              <a:t>Doğruluk Artırımı</a:t>
            </a:r>
            <a:endParaRPr lang="en-US" sz="2200" dirty="0"/>
          </a:p>
        </p:txBody>
      </p:sp>
      <p:sp>
        <p:nvSpPr>
          <p:cNvPr id="4" name="Text 2"/>
          <p:cNvSpPr/>
          <p:nvPr/>
        </p:nvSpPr>
        <p:spPr>
          <a:xfrm>
            <a:off x="758309" y="3890724"/>
            <a:ext cx="6292572" cy="2080260"/>
          </a:xfrm>
          <a:prstGeom prst="rect">
            <a:avLst/>
          </a:prstGeom>
          <a:noFill/>
          <a:ln/>
        </p:spPr>
        <p:txBody>
          <a:bodyPr wrap="square" lIns="0" tIns="0" rIns="0" bIns="0" rtlCol="0" anchor="t"/>
          <a:lstStyle/>
          <a:p>
            <a:pPr marL="0" indent="0">
              <a:lnSpc>
                <a:spcPts val="2700"/>
              </a:lnSpc>
              <a:buNone/>
            </a:pPr>
            <a:r>
              <a:rPr lang="en-US" sz="1700" dirty="0">
                <a:solidFill>
                  <a:srgbClr val="EEEFF5"/>
                </a:solidFill>
                <a:latin typeface="Montserrat" pitchFamily="34" charset="0"/>
                <a:ea typeface="Montserrat" pitchFamily="34" charset="-122"/>
                <a:cs typeface="Montserrat" pitchFamily="34" charset="-120"/>
              </a:rPr>
              <a:t>Bu çalışmanın temel amacı, SAR görüntüleri ve derin öğrenme algoritmalarını kullanarak gemi tespitinin doğruluğunu artırmaktır. Geleneksel yöntemler hava koşullarına ve aydınlatma şartlarına duyarlı olduğu için, SAR tabanlı bir yaklaşımın bu kısıtlamaları aşarak daha güvenilir bir çözüm sunması hedeflenmiştir.</a:t>
            </a:r>
            <a:endParaRPr lang="en-US" sz="1700" dirty="0"/>
          </a:p>
        </p:txBody>
      </p:sp>
      <p:sp>
        <p:nvSpPr>
          <p:cNvPr id="5" name="Text 3"/>
          <p:cNvSpPr/>
          <p:nvPr/>
        </p:nvSpPr>
        <p:spPr>
          <a:xfrm>
            <a:off x="7587139" y="3317915"/>
            <a:ext cx="2850713" cy="356235"/>
          </a:xfrm>
          <a:prstGeom prst="rect">
            <a:avLst/>
          </a:prstGeom>
          <a:noFill/>
          <a:ln/>
        </p:spPr>
        <p:txBody>
          <a:bodyPr wrap="none" lIns="0" tIns="0" rIns="0" bIns="0" rtlCol="0" anchor="t"/>
          <a:lstStyle/>
          <a:p>
            <a:pPr marL="0" indent="0">
              <a:lnSpc>
                <a:spcPts val="2800"/>
              </a:lnSpc>
              <a:buNone/>
            </a:pPr>
            <a:r>
              <a:rPr lang="en-US" sz="2200" b="1" dirty="0">
                <a:solidFill>
                  <a:srgbClr val="9998FF"/>
                </a:solidFill>
                <a:latin typeface="Barlow Bold" pitchFamily="34" charset="0"/>
                <a:ea typeface="Barlow Bold" pitchFamily="34" charset="-122"/>
                <a:cs typeface="Barlow Bold" pitchFamily="34" charset="-120"/>
              </a:rPr>
              <a:t>Faster R-CNN Etkinliği</a:t>
            </a:r>
            <a:endParaRPr lang="en-US" sz="2200" dirty="0"/>
          </a:p>
        </p:txBody>
      </p:sp>
      <p:sp>
        <p:nvSpPr>
          <p:cNvPr id="6" name="Text 4"/>
          <p:cNvSpPr/>
          <p:nvPr/>
        </p:nvSpPr>
        <p:spPr>
          <a:xfrm>
            <a:off x="7587139" y="3890724"/>
            <a:ext cx="6292572" cy="2080260"/>
          </a:xfrm>
          <a:prstGeom prst="rect">
            <a:avLst/>
          </a:prstGeom>
          <a:noFill/>
          <a:ln/>
        </p:spPr>
        <p:txBody>
          <a:bodyPr wrap="square" lIns="0" tIns="0" rIns="0" bIns="0" rtlCol="0" anchor="t"/>
          <a:lstStyle/>
          <a:p>
            <a:pPr marL="0" indent="0">
              <a:lnSpc>
                <a:spcPts val="2700"/>
              </a:lnSpc>
              <a:buNone/>
            </a:pPr>
            <a:r>
              <a:rPr lang="en-US" sz="1700" dirty="0">
                <a:solidFill>
                  <a:srgbClr val="EEEFF5"/>
                </a:solidFill>
                <a:latin typeface="Montserrat" pitchFamily="34" charset="0"/>
                <a:ea typeface="Montserrat" pitchFamily="34" charset="-122"/>
                <a:cs typeface="Montserrat" pitchFamily="34" charset="-120"/>
              </a:rPr>
              <a:t>Ayrıca, Faster R-CNN algoritmasının denizcilik alanındaki nesne tespitinde ne kadar etkili olduğunu değerlendirmek amaçlanmıştır. Bu algoritma, konvolüsyonel sinir ağları (CNN) ve bölge öneri ağlarını (RPN) birleştirerek, farklı boyutlardaki gemileri başarılı bir şekilde tespit edebilmektedir.</a:t>
            </a:r>
            <a:endParaRPr lang="en-US" sz="1700" dirty="0"/>
          </a:p>
        </p:txBody>
      </p:sp>
      <p:sp>
        <p:nvSpPr>
          <p:cNvPr id="7" name="Metin kutusu 6">
            <a:extLst>
              <a:ext uri="{FF2B5EF4-FFF2-40B4-BE49-F238E27FC236}">
                <a16:creationId xmlns:a16="http://schemas.microsoft.com/office/drawing/2014/main" id="{F60B8DD2-151B-5F16-0580-BEB2D8C004D9}"/>
              </a:ext>
            </a:extLst>
          </p:cNvPr>
          <p:cNvSpPr txBox="1"/>
          <p:nvPr/>
        </p:nvSpPr>
        <p:spPr>
          <a:xfrm>
            <a:off x="12656634" y="7716644"/>
            <a:ext cx="1895707" cy="400110"/>
          </a:xfrm>
          <a:prstGeom prst="rect">
            <a:avLst/>
          </a:prstGeom>
          <a:solidFill>
            <a:schemeClr val="tx1">
              <a:lumMod val="85000"/>
              <a:lumOff val="15000"/>
            </a:schemeClr>
          </a:solidFill>
        </p:spPr>
        <p:txBody>
          <a:bodyPr wrap="square" rtlCol="0">
            <a:spAutoFit/>
          </a:bodyPr>
          <a:lstStyle/>
          <a:p>
            <a:pPr algn="ctr"/>
            <a:r>
              <a:rPr lang="tr-TR" sz="2000" dirty="0">
                <a:solidFill>
                  <a:schemeClr val="bg1"/>
                </a:solidFill>
              </a:rPr>
              <a:t>2</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pic>
        <p:nvPicPr>
          <p:cNvPr id="3" name="Image 1" descr="preencoded.png"/>
          <p:cNvPicPr>
            <a:picLocks noChangeAspect="1"/>
          </p:cNvPicPr>
          <p:nvPr/>
        </p:nvPicPr>
        <p:blipFill>
          <a:blip r:embed="rId4"/>
          <a:stretch>
            <a:fillRect/>
          </a:stretch>
        </p:blipFill>
        <p:spPr>
          <a:xfrm>
            <a:off x="270748" y="2323624"/>
            <a:ext cx="4944785" cy="3582353"/>
          </a:xfrm>
          <a:prstGeom prst="rect">
            <a:avLst/>
          </a:prstGeom>
        </p:spPr>
      </p:pic>
      <p:sp>
        <p:nvSpPr>
          <p:cNvPr id="4" name="Text 0"/>
          <p:cNvSpPr/>
          <p:nvPr/>
        </p:nvSpPr>
        <p:spPr>
          <a:xfrm>
            <a:off x="6244709" y="1371005"/>
            <a:ext cx="5701546" cy="712708"/>
          </a:xfrm>
          <a:prstGeom prst="rect">
            <a:avLst/>
          </a:prstGeom>
          <a:noFill/>
          <a:ln/>
        </p:spPr>
        <p:txBody>
          <a:bodyPr wrap="none" lIns="0" tIns="0" rIns="0" bIns="0" rtlCol="0" anchor="t"/>
          <a:lstStyle/>
          <a:p>
            <a:pPr marL="0" indent="0">
              <a:lnSpc>
                <a:spcPts val="5600"/>
              </a:lnSpc>
              <a:buNone/>
            </a:pPr>
            <a:r>
              <a:rPr lang="en-US" sz="4450" b="1" dirty="0">
                <a:solidFill>
                  <a:srgbClr val="9998FF"/>
                </a:solidFill>
                <a:latin typeface="Barlow Bold" pitchFamily="34" charset="0"/>
                <a:ea typeface="Barlow Bold" pitchFamily="34" charset="-122"/>
                <a:cs typeface="Barlow Bold" pitchFamily="34" charset="-120"/>
              </a:rPr>
              <a:t>Yöntem ve Veri Seti</a:t>
            </a:r>
            <a:endParaRPr lang="en-US" sz="4450" dirty="0"/>
          </a:p>
        </p:txBody>
      </p:sp>
      <p:sp>
        <p:nvSpPr>
          <p:cNvPr id="5" name="Shape 1"/>
          <p:cNvSpPr/>
          <p:nvPr/>
        </p:nvSpPr>
        <p:spPr>
          <a:xfrm>
            <a:off x="6244709" y="2652355"/>
            <a:ext cx="487442" cy="487442"/>
          </a:xfrm>
          <a:prstGeom prst="roundRect">
            <a:avLst>
              <a:gd name="adj" fmla="val 40004"/>
            </a:avLst>
          </a:prstGeom>
          <a:solidFill>
            <a:srgbClr val="282C32"/>
          </a:solidFill>
          <a:ln/>
          <a:effectLst>
            <a:outerShdw blurRad="53340" dist="26670" dir="13500000" algn="bl" rotWithShape="0">
              <a:srgbClr val="FFFFFF">
                <a:alpha val="10000"/>
              </a:srgbClr>
            </a:outerShdw>
          </a:effectLst>
        </p:spPr>
        <p:txBody>
          <a:bodyPr/>
          <a:lstStyle/>
          <a:p>
            <a:endParaRPr lang="tr-TR"/>
          </a:p>
        </p:txBody>
      </p:sp>
      <p:sp>
        <p:nvSpPr>
          <p:cNvPr id="6" name="Text 2"/>
          <p:cNvSpPr/>
          <p:nvPr/>
        </p:nvSpPr>
        <p:spPr>
          <a:xfrm>
            <a:off x="6427827" y="2724983"/>
            <a:ext cx="121087" cy="342067"/>
          </a:xfrm>
          <a:prstGeom prst="rect">
            <a:avLst/>
          </a:prstGeom>
          <a:noFill/>
          <a:ln/>
        </p:spPr>
        <p:txBody>
          <a:bodyPr wrap="none" lIns="0" tIns="0" rIns="0" bIns="0" rtlCol="0" anchor="t"/>
          <a:lstStyle/>
          <a:p>
            <a:pPr marL="0" indent="0" algn="ctr">
              <a:lnSpc>
                <a:spcPts val="2650"/>
              </a:lnSpc>
              <a:buNone/>
            </a:pPr>
            <a:r>
              <a:rPr lang="en-US" sz="2650" b="1" dirty="0">
                <a:solidFill>
                  <a:srgbClr val="EEEFF5"/>
                </a:solidFill>
                <a:latin typeface="Barlow Bold" pitchFamily="34" charset="0"/>
                <a:ea typeface="Barlow Bold" pitchFamily="34" charset="-122"/>
                <a:cs typeface="Barlow Bold" pitchFamily="34" charset="-120"/>
              </a:rPr>
              <a:t>1</a:t>
            </a:r>
            <a:endParaRPr lang="en-US" sz="2650" dirty="0"/>
          </a:p>
        </p:txBody>
      </p:sp>
      <p:sp>
        <p:nvSpPr>
          <p:cNvPr id="7" name="Text 3"/>
          <p:cNvSpPr/>
          <p:nvPr/>
        </p:nvSpPr>
        <p:spPr>
          <a:xfrm>
            <a:off x="6948726" y="2652355"/>
            <a:ext cx="2850713" cy="356235"/>
          </a:xfrm>
          <a:prstGeom prst="rect">
            <a:avLst/>
          </a:prstGeom>
          <a:noFill/>
          <a:ln/>
        </p:spPr>
        <p:txBody>
          <a:bodyPr wrap="none" lIns="0" tIns="0" rIns="0" bIns="0" rtlCol="0" anchor="t"/>
          <a:lstStyle/>
          <a:p>
            <a:pPr marL="0" indent="0">
              <a:lnSpc>
                <a:spcPts val="2800"/>
              </a:lnSpc>
              <a:buNone/>
            </a:pPr>
            <a:r>
              <a:rPr lang="en-US" sz="2200" b="1" dirty="0">
                <a:solidFill>
                  <a:srgbClr val="EEEFF5"/>
                </a:solidFill>
                <a:latin typeface="Barlow Bold" pitchFamily="34" charset="0"/>
                <a:ea typeface="Barlow Bold" pitchFamily="34" charset="-122"/>
                <a:cs typeface="Barlow Bold" pitchFamily="34" charset="-120"/>
              </a:rPr>
              <a:t>Çalışma Alanı</a:t>
            </a:r>
            <a:endParaRPr lang="en-US" sz="2200" dirty="0"/>
          </a:p>
        </p:txBody>
      </p:sp>
      <p:sp>
        <p:nvSpPr>
          <p:cNvPr id="8" name="Text 4"/>
          <p:cNvSpPr/>
          <p:nvPr/>
        </p:nvSpPr>
        <p:spPr>
          <a:xfrm>
            <a:off x="6948726" y="3138488"/>
            <a:ext cx="3001447" cy="1386840"/>
          </a:xfrm>
          <a:prstGeom prst="rect">
            <a:avLst/>
          </a:prstGeom>
          <a:noFill/>
          <a:ln/>
        </p:spPr>
        <p:txBody>
          <a:bodyPr wrap="square" lIns="0" tIns="0" rIns="0" bIns="0" rtlCol="0" anchor="t"/>
          <a:lstStyle/>
          <a:p>
            <a:pPr marL="0" indent="0">
              <a:lnSpc>
                <a:spcPts val="2700"/>
              </a:lnSpc>
              <a:buNone/>
            </a:pPr>
            <a:r>
              <a:rPr lang="en-US" sz="1700" dirty="0">
                <a:solidFill>
                  <a:srgbClr val="EEEFF5"/>
                </a:solidFill>
                <a:latin typeface="Montserrat" pitchFamily="34" charset="0"/>
                <a:ea typeface="Montserrat" pitchFamily="34" charset="-122"/>
                <a:cs typeface="Montserrat" pitchFamily="34" charset="-120"/>
              </a:rPr>
              <a:t>Çalışma alanı olarak Türkiye'nin en büyük limanlarından biri olan Mersin Limanı seçilmiştir.</a:t>
            </a:r>
            <a:endParaRPr lang="en-US" sz="1700" dirty="0"/>
          </a:p>
        </p:txBody>
      </p:sp>
      <p:sp>
        <p:nvSpPr>
          <p:cNvPr id="9" name="Shape 5"/>
          <p:cNvSpPr/>
          <p:nvPr/>
        </p:nvSpPr>
        <p:spPr>
          <a:xfrm>
            <a:off x="10166747" y="2652355"/>
            <a:ext cx="487442" cy="487442"/>
          </a:xfrm>
          <a:prstGeom prst="roundRect">
            <a:avLst>
              <a:gd name="adj" fmla="val 40004"/>
            </a:avLst>
          </a:prstGeom>
          <a:solidFill>
            <a:srgbClr val="282C32"/>
          </a:solidFill>
          <a:ln/>
          <a:effectLst>
            <a:outerShdw blurRad="53340" dist="26670" dir="13500000" algn="bl" rotWithShape="0">
              <a:srgbClr val="FFFFFF">
                <a:alpha val="10000"/>
              </a:srgbClr>
            </a:outerShdw>
          </a:effectLst>
        </p:spPr>
        <p:txBody>
          <a:bodyPr/>
          <a:lstStyle/>
          <a:p>
            <a:endParaRPr lang="tr-TR"/>
          </a:p>
        </p:txBody>
      </p:sp>
      <p:sp>
        <p:nvSpPr>
          <p:cNvPr id="10" name="Text 6"/>
          <p:cNvSpPr/>
          <p:nvPr/>
        </p:nvSpPr>
        <p:spPr>
          <a:xfrm>
            <a:off x="10314623" y="2724983"/>
            <a:ext cx="191572" cy="342067"/>
          </a:xfrm>
          <a:prstGeom prst="rect">
            <a:avLst/>
          </a:prstGeom>
          <a:noFill/>
          <a:ln/>
        </p:spPr>
        <p:txBody>
          <a:bodyPr wrap="none" lIns="0" tIns="0" rIns="0" bIns="0" rtlCol="0" anchor="t"/>
          <a:lstStyle/>
          <a:p>
            <a:pPr marL="0" indent="0" algn="ctr">
              <a:lnSpc>
                <a:spcPts val="2650"/>
              </a:lnSpc>
              <a:buNone/>
            </a:pPr>
            <a:r>
              <a:rPr lang="en-US" sz="2650" b="1" dirty="0">
                <a:solidFill>
                  <a:srgbClr val="EEEFF5"/>
                </a:solidFill>
                <a:latin typeface="Barlow Bold" pitchFamily="34" charset="0"/>
                <a:ea typeface="Barlow Bold" pitchFamily="34" charset="-122"/>
                <a:cs typeface="Barlow Bold" pitchFamily="34" charset="-120"/>
              </a:rPr>
              <a:t>2</a:t>
            </a:r>
            <a:endParaRPr lang="en-US" sz="2650" dirty="0"/>
          </a:p>
        </p:txBody>
      </p:sp>
      <p:sp>
        <p:nvSpPr>
          <p:cNvPr id="11" name="Text 7"/>
          <p:cNvSpPr/>
          <p:nvPr/>
        </p:nvSpPr>
        <p:spPr>
          <a:xfrm>
            <a:off x="10870763" y="2652355"/>
            <a:ext cx="2850713" cy="356235"/>
          </a:xfrm>
          <a:prstGeom prst="rect">
            <a:avLst/>
          </a:prstGeom>
          <a:noFill/>
          <a:ln/>
        </p:spPr>
        <p:txBody>
          <a:bodyPr wrap="none" lIns="0" tIns="0" rIns="0" bIns="0" rtlCol="0" anchor="t"/>
          <a:lstStyle/>
          <a:p>
            <a:pPr marL="0" indent="0">
              <a:lnSpc>
                <a:spcPts val="2800"/>
              </a:lnSpc>
              <a:buNone/>
            </a:pPr>
            <a:r>
              <a:rPr lang="en-US" sz="2200" b="1" dirty="0">
                <a:solidFill>
                  <a:srgbClr val="EEEFF5"/>
                </a:solidFill>
                <a:latin typeface="Barlow Bold" pitchFamily="34" charset="0"/>
                <a:ea typeface="Barlow Bold" pitchFamily="34" charset="-122"/>
                <a:cs typeface="Barlow Bold" pitchFamily="34" charset="-120"/>
              </a:rPr>
              <a:t>Veri Kaynağı</a:t>
            </a:r>
            <a:endParaRPr lang="en-US" sz="2200" dirty="0"/>
          </a:p>
        </p:txBody>
      </p:sp>
      <p:sp>
        <p:nvSpPr>
          <p:cNvPr id="12" name="Text 8"/>
          <p:cNvSpPr/>
          <p:nvPr/>
        </p:nvSpPr>
        <p:spPr>
          <a:xfrm>
            <a:off x="10870763" y="3138488"/>
            <a:ext cx="3001447" cy="1733550"/>
          </a:xfrm>
          <a:prstGeom prst="rect">
            <a:avLst/>
          </a:prstGeom>
          <a:noFill/>
          <a:ln/>
        </p:spPr>
        <p:txBody>
          <a:bodyPr wrap="square" lIns="0" tIns="0" rIns="0" bIns="0" rtlCol="0" anchor="t"/>
          <a:lstStyle/>
          <a:p>
            <a:pPr marL="0" indent="0">
              <a:lnSpc>
                <a:spcPts val="2700"/>
              </a:lnSpc>
              <a:buNone/>
            </a:pPr>
            <a:r>
              <a:rPr lang="en-US" sz="1700" dirty="0">
                <a:solidFill>
                  <a:srgbClr val="EEEFF5"/>
                </a:solidFill>
                <a:latin typeface="Montserrat" pitchFamily="34" charset="0"/>
                <a:ea typeface="Montserrat" pitchFamily="34" charset="-122"/>
                <a:cs typeface="Montserrat" pitchFamily="34" charset="-120"/>
              </a:rPr>
              <a:t>Veri kaynağı olarak Sentinel-1 uydusundan elde edilen VH polarizasyonlu SAR görüntüleri kullanılmıştır.</a:t>
            </a:r>
            <a:endParaRPr lang="en-US" sz="1700" dirty="0"/>
          </a:p>
        </p:txBody>
      </p:sp>
      <p:sp>
        <p:nvSpPr>
          <p:cNvPr id="13" name="Shape 9"/>
          <p:cNvSpPr/>
          <p:nvPr/>
        </p:nvSpPr>
        <p:spPr>
          <a:xfrm>
            <a:off x="6244709" y="5332333"/>
            <a:ext cx="487442" cy="487442"/>
          </a:xfrm>
          <a:prstGeom prst="roundRect">
            <a:avLst>
              <a:gd name="adj" fmla="val 40004"/>
            </a:avLst>
          </a:prstGeom>
          <a:solidFill>
            <a:srgbClr val="282C32"/>
          </a:solidFill>
          <a:ln/>
          <a:effectLst>
            <a:outerShdw blurRad="53340" dist="26670" dir="13500000" algn="bl" rotWithShape="0">
              <a:srgbClr val="FFFFFF">
                <a:alpha val="10000"/>
              </a:srgbClr>
            </a:outerShdw>
          </a:effectLst>
        </p:spPr>
        <p:txBody>
          <a:bodyPr/>
          <a:lstStyle/>
          <a:p>
            <a:endParaRPr lang="tr-TR"/>
          </a:p>
        </p:txBody>
      </p:sp>
      <p:sp>
        <p:nvSpPr>
          <p:cNvPr id="14" name="Text 10"/>
          <p:cNvSpPr/>
          <p:nvPr/>
        </p:nvSpPr>
        <p:spPr>
          <a:xfrm>
            <a:off x="6396037" y="5404961"/>
            <a:ext cx="184666" cy="342067"/>
          </a:xfrm>
          <a:prstGeom prst="rect">
            <a:avLst/>
          </a:prstGeom>
          <a:noFill/>
          <a:ln/>
        </p:spPr>
        <p:txBody>
          <a:bodyPr wrap="none" lIns="0" tIns="0" rIns="0" bIns="0" rtlCol="0" anchor="t"/>
          <a:lstStyle/>
          <a:p>
            <a:pPr marL="0" indent="0" algn="ctr">
              <a:lnSpc>
                <a:spcPts val="2650"/>
              </a:lnSpc>
              <a:buNone/>
            </a:pPr>
            <a:r>
              <a:rPr lang="en-US" sz="2650" b="1" dirty="0">
                <a:solidFill>
                  <a:srgbClr val="EEEFF5"/>
                </a:solidFill>
                <a:latin typeface="Barlow Bold" pitchFamily="34" charset="0"/>
                <a:ea typeface="Barlow Bold" pitchFamily="34" charset="-122"/>
                <a:cs typeface="Barlow Bold" pitchFamily="34" charset="-120"/>
              </a:rPr>
              <a:t>3</a:t>
            </a:r>
            <a:endParaRPr lang="en-US" sz="2650" dirty="0"/>
          </a:p>
        </p:txBody>
      </p:sp>
      <p:sp>
        <p:nvSpPr>
          <p:cNvPr id="15" name="Text 11"/>
          <p:cNvSpPr/>
          <p:nvPr/>
        </p:nvSpPr>
        <p:spPr>
          <a:xfrm>
            <a:off x="6948726" y="5332333"/>
            <a:ext cx="2850713" cy="356235"/>
          </a:xfrm>
          <a:prstGeom prst="rect">
            <a:avLst/>
          </a:prstGeom>
          <a:noFill/>
          <a:ln/>
        </p:spPr>
        <p:txBody>
          <a:bodyPr wrap="none" lIns="0" tIns="0" rIns="0" bIns="0" rtlCol="0" anchor="t"/>
          <a:lstStyle/>
          <a:p>
            <a:pPr marL="0" indent="0">
              <a:lnSpc>
                <a:spcPts val="2800"/>
              </a:lnSpc>
              <a:buNone/>
            </a:pPr>
            <a:r>
              <a:rPr lang="en-US" sz="2200" b="1" dirty="0">
                <a:solidFill>
                  <a:srgbClr val="EEEFF5"/>
                </a:solidFill>
                <a:latin typeface="Barlow Bold" pitchFamily="34" charset="0"/>
                <a:ea typeface="Barlow Bold" pitchFamily="34" charset="-122"/>
                <a:cs typeface="Barlow Bold" pitchFamily="34" charset="-120"/>
              </a:rPr>
              <a:t>Algoritma</a:t>
            </a:r>
            <a:endParaRPr lang="en-US" sz="2200" dirty="0"/>
          </a:p>
        </p:txBody>
      </p:sp>
      <p:sp>
        <p:nvSpPr>
          <p:cNvPr id="16" name="Text 12"/>
          <p:cNvSpPr/>
          <p:nvPr/>
        </p:nvSpPr>
        <p:spPr>
          <a:xfrm>
            <a:off x="6948726" y="5818465"/>
            <a:ext cx="6923365" cy="1040130"/>
          </a:xfrm>
          <a:prstGeom prst="rect">
            <a:avLst/>
          </a:prstGeom>
          <a:noFill/>
          <a:ln/>
        </p:spPr>
        <p:txBody>
          <a:bodyPr wrap="square" lIns="0" tIns="0" rIns="0" bIns="0" rtlCol="0" anchor="t"/>
          <a:lstStyle/>
          <a:p>
            <a:pPr marL="0" indent="0">
              <a:lnSpc>
                <a:spcPts val="2700"/>
              </a:lnSpc>
              <a:buNone/>
            </a:pPr>
            <a:r>
              <a:rPr lang="en-US" sz="1700" dirty="0">
                <a:solidFill>
                  <a:srgbClr val="EEEFF5"/>
                </a:solidFill>
                <a:latin typeface="Montserrat" pitchFamily="34" charset="0"/>
                <a:ea typeface="Montserrat" pitchFamily="34" charset="-122"/>
                <a:cs typeface="Montserrat" pitchFamily="34" charset="-120"/>
              </a:rPr>
              <a:t>Faster R-CNN algoritması tercih edilmiştir. Algoritma, gemi tespiti için bölge öneri ağı (RPN) ve konvolüsyonel sinir ağlarını (CNN) bir araya getiren bir nesne tespit yöntemidir.</a:t>
            </a:r>
            <a:endParaRPr lang="en-US" sz="1700" dirty="0"/>
          </a:p>
        </p:txBody>
      </p:sp>
      <p:sp>
        <p:nvSpPr>
          <p:cNvPr id="17" name="Metin kutusu 16">
            <a:extLst>
              <a:ext uri="{FF2B5EF4-FFF2-40B4-BE49-F238E27FC236}">
                <a16:creationId xmlns:a16="http://schemas.microsoft.com/office/drawing/2014/main" id="{41F2030D-9FDC-DD84-74AF-701847CA8871}"/>
              </a:ext>
            </a:extLst>
          </p:cNvPr>
          <p:cNvSpPr txBox="1"/>
          <p:nvPr/>
        </p:nvSpPr>
        <p:spPr>
          <a:xfrm>
            <a:off x="12656634" y="7716644"/>
            <a:ext cx="1895707" cy="400110"/>
          </a:xfrm>
          <a:prstGeom prst="rect">
            <a:avLst/>
          </a:prstGeom>
          <a:solidFill>
            <a:schemeClr val="tx1">
              <a:lumMod val="85000"/>
              <a:lumOff val="15000"/>
            </a:schemeClr>
          </a:solidFill>
        </p:spPr>
        <p:txBody>
          <a:bodyPr wrap="square" rtlCol="0">
            <a:spAutoFit/>
          </a:bodyPr>
          <a:lstStyle/>
          <a:p>
            <a:pPr algn="ctr"/>
            <a:r>
              <a:rPr lang="tr-TR" sz="2000" dirty="0">
                <a:solidFill>
                  <a:schemeClr val="bg1"/>
                </a:solidFill>
              </a:rPr>
              <a:t>3</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58309" y="1501735"/>
            <a:ext cx="5701546" cy="712708"/>
          </a:xfrm>
          <a:prstGeom prst="rect">
            <a:avLst/>
          </a:prstGeom>
          <a:noFill/>
          <a:ln/>
        </p:spPr>
        <p:txBody>
          <a:bodyPr wrap="none" lIns="0" tIns="0" rIns="0" bIns="0" rtlCol="0" anchor="t"/>
          <a:lstStyle/>
          <a:p>
            <a:pPr marL="0" indent="0">
              <a:lnSpc>
                <a:spcPts val="5600"/>
              </a:lnSpc>
              <a:buNone/>
            </a:pPr>
            <a:r>
              <a:rPr lang="en-US" sz="4450" b="1" dirty="0">
                <a:solidFill>
                  <a:srgbClr val="9998FF"/>
                </a:solidFill>
                <a:latin typeface="Barlow Bold" pitchFamily="34" charset="0"/>
                <a:ea typeface="Barlow Bold" pitchFamily="34" charset="-122"/>
                <a:cs typeface="Barlow Bold" pitchFamily="34" charset="-120"/>
              </a:rPr>
              <a:t>İşlem Adımları</a:t>
            </a:r>
            <a:endParaRPr lang="en-US" sz="4450" dirty="0"/>
          </a:p>
        </p:txBody>
      </p:sp>
      <p:sp>
        <p:nvSpPr>
          <p:cNvPr id="4" name="Shape 1"/>
          <p:cNvSpPr/>
          <p:nvPr/>
        </p:nvSpPr>
        <p:spPr>
          <a:xfrm>
            <a:off x="758309" y="2539365"/>
            <a:ext cx="162401" cy="1179552"/>
          </a:xfrm>
          <a:prstGeom prst="roundRect">
            <a:avLst>
              <a:gd name="adj" fmla="val 120071"/>
            </a:avLst>
          </a:prstGeom>
          <a:solidFill>
            <a:srgbClr val="282C32"/>
          </a:solidFill>
          <a:ln/>
          <a:effectLst>
            <a:outerShdw blurRad="53340" dist="26670" dir="13500000" algn="bl" rotWithShape="0">
              <a:srgbClr val="FFFFFF">
                <a:alpha val="10000"/>
              </a:srgbClr>
            </a:outerShdw>
          </a:effectLst>
        </p:spPr>
        <p:txBody>
          <a:bodyPr/>
          <a:lstStyle/>
          <a:p>
            <a:endParaRPr lang="tr-TR"/>
          </a:p>
        </p:txBody>
      </p:sp>
      <p:sp>
        <p:nvSpPr>
          <p:cNvPr id="5" name="Text 2"/>
          <p:cNvSpPr/>
          <p:nvPr/>
        </p:nvSpPr>
        <p:spPr>
          <a:xfrm>
            <a:off x="1245632" y="2539365"/>
            <a:ext cx="3191351" cy="356235"/>
          </a:xfrm>
          <a:prstGeom prst="rect">
            <a:avLst/>
          </a:prstGeom>
          <a:noFill/>
          <a:ln/>
        </p:spPr>
        <p:txBody>
          <a:bodyPr wrap="none" lIns="0" tIns="0" rIns="0" bIns="0" rtlCol="0" anchor="t"/>
          <a:lstStyle/>
          <a:p>
            <a:pPr marL="0" indent="0" algn="l">
              <a:lnSpc>
                <a:spcPts val="2800"/>
              </a:lnSpc>
              <a:buNone/>
            </a:pPr>
            <a:r>
              <a:rPr lang="en-US" sz="2200" b="1" dirty="0">
                <a:solidFill>
                  <a:srgbClr val="EEEFF5"/>
                </a:solidFill>
                <a:latin typeface="Barlow Bold" pitchFamily="34" charset="0"/>
                <a:ea typeface="Barlow Bold" pitchFamily="34" charset="-122"/>
                <a:cs typeface="Barlow Bold" pitchFamily="34" charset="-120"/>
              </a:rPr>
              <a:t>SAR Görüntüsü Ön İşleme</a:t>
            </a:r>
            <a:endParaRPr lang="en-US" sz="2200" dirty="0"/>
          </a:p>
        </p:txBody>
      </p:sp>
      <p:sp>
        <p:nvSpPr>
          <p:cNvPr id="6" name="Text 3"/>
          <p:cNvSpPr/>
          <p:nvPr/>
        </p:nvSpPr>
        <p:spPr>
          <a:xfrm>
            <a:off x="1245632" y="3025497"/>
            <a:ext cx="7140059" cy="693420"/>
          </a:xfrm>
          <a:prstGeom prst="rect">
            <a:avLst/>
          </a:prstGeom>
          <a:noFill/>
          <a:ln/>
        </p:spPr>
        <p:txBody>
          <a:bodyPr wrap="square" lIns="0" tIns="0" rIns="0" bIns="0" rtlCol="0" anchor="t"/>
          <a:lstStyle/>
          <a:p>
            <a:pPr marL="0" indent="0" algn="l">
              <a:lnSpc>
                <a:spcPts val="2700"/>
              </a:lnSpc>
              <a:buNone/>
            </a:pPr>
            <a:r>
              <a:rPr lang="en-US" sz="1700" dirty="0">
                <a:solidFill>
                  <a:srgbClr val="EEEFF5"/>
                </a:solidFill>
                <a:latin typeface="Montserrat" pitchFamily="34" charset="0"/>
                <a:ea typeface="Montserrat" pitchFamily="34" charset="-122"/>
                <a:cs typeface="Montserrat" pitchFamily="34" charset="-120"/>
              </a:rPr>
              <a:t>SAR görüntülerinin ön işlenmesi (gürültü azaltma, kontrast iyileştirme vb.) gerçekleştirilmiştir.</a:t>
            </a:r>
            <a:endParaRPr lang="en-US" sz="1700" dirty="0"/>
          </a:p>
        </p:txBody>
      </p:sp>
      <p:sp>
        <p:nvSpPr>
          <p:cNvPr id="7" name="Shape 4"/>
          <p:cNvSpPr/>
          <p:nvPr/>
        </p:nvSpPr>
        <p:spPr>
          <a:xfrm>
            <a:off x="1083231" y="3935492"/>
            <a:ext cx="162401" cy="1179552"/>
          </a:xfrm>
          <a:prstGeom prst="roundRect">
            <a:avLst>
              <a:gd name="adj" fmla="val 120071"/>
            </a:avLst>
          </a:prstGeom>
          <a:solidFill>
            <a:srgbClr val="282C32"/>
          </a:solidFill>
          <a:ln/>
          <a:effectLst>
            <a:outerShdw blurRad="53340" dist="26670" dir="13500000" algn="bl" rotWithShape="0">
              <a:srgbClr val="FFFFFF">
                <a:alpha val="10000"/>
              </a:srgbClr>
            </a:outerShdw>
          </a:effectLst>
        </p:spPr>
        <p:txBody>
          <a:bodyPr/>
          <a:lstStyle/>
          <a:p>
            <a:endParaRPr lang="tr-TR"/>
          </a:p>
        </p:txBody>
      </p:sp>
      <p:sp>
        <p:nvSpPr>
          <p:cNvPr id="8" name="Text 5"/>
          <p:cNvSpPr/>
          <p:nvPr/>
        </p:nvSpPr>
        <p:spPr>
          <a:xfrm>
            <a:off x="1570553" y="3935492"/>
            <a:ext cx="2850713" cy="356235"/>
          </a:xfrm>
          <a:prstGeom prst="rect">
            <a:avLst/>
          </a:prstGeom>
          <a:noFill/>
          <a:ln/>
        </p:spPr>
        <p:txBody>
          <a:bodyPr wrap="none" lIns="0" tIns="0" rIns="0" bIns="0" rtlCol="0" anchor="t"/>
          <a:lstStyle/>
          <a:p>
            <a:pPr marL="0" indent="0" algn="l">
              <a:lnSpc>
                <a:spcPts val="2800"/>
              </a:lnSpc>
              <a:buNone/>
            </a:pPr>
            <a:r>
              <a:rPr lang="en-US" sz="2200" b="1" dirty="0">
                <a:solidFill>
                  <a:srgbClr val="EEEFF5"/>
                </a:solidFill>
                <a:latin typeface="Barlow Bold" pitchFamily="34" charset="0"/>
                <a:ea typeface="Barlow Bold" pitchFamily="34" charset="-122"/>
                <a:cs typeface="Barlow Bold" pitchFamily="34" charset="-120"/>
              </a:rPr>
              <a:t>Model Eğitimi</a:t>
            </a:r>
            <a:endParaRPr lang="en-US" sz="2200" dirty="0"/>
          </a:p>
        </p:txBody>
      </p:sp>
      <p:sp>
        <p:nvSpPr>
          <p:cNvPr id="9" name="Text 6"/>
          <p:cNvSpPr/>
          <p:nvPr/>
        </p:nvSpPr>
        <p:spPr>
          <a:xfrm>
            <a:off x="1570553" y="4421624"/>
            <a:ext cx="6815138" cy="693420"/>
          </a:xfrm>
          <a:prstGeom prst="rect">
            <a:avLst/>
          </a:prstGeom>
          <a:noFill/>
          <a:ln/>
        </p:spPr>
        <p:txBody>
          <a:bodyPr wrap="square" lIns="0" tIns="0" rIns="0" bIns="0" rtlCol="0" anchor="t"/>
          <a:lstStyle/>
          <a:p>
            <a:pPr marL="0" indent="0" algn="l">
              <a:lnSpc>
                <a:spcPts val="2700"/>
              </a:lnSpc>
              <a:buNone/>
            </a:pPr>
            <a:r>
              <a:rPr lang="en-US" sz="1700" dirty="0">
                <a:solidFill>
                  <a:srgbClr val="EEEFF5"/>
                </a:solidFill>
                <a:latin typeface="Montserrat" pitchFamily="34" charset="0"/>
                <a:ea typeface="Montserrat" pitchFamily="34" charset="-122"/>
                <a:cs typeface="Montserrat" pitchFamily="34" charset="-120"/>
              </a:rPr>
              <a:t>Faster R-CNN modeli, ön işlenmiş SAR görüntüleri kullanılarak eğitilmiştir.</a:t>
            </a:r>
            <a:endParaRPr lang="en-US" sz="1700" dirty="0"/>
          </a:p>
        </p:txBody>
      </p:sp>
      <p:sp>
        <p:nvSpPr>
          <p:cNvPr id="10" name="Shape 7"/>
          <p:cNvSpPr/>
          <p:nvPr/>
        </p:nvSpPr>
        <p:spPr>
          <a:xfrm>
            <a:off x="1408271" y="5331619"/>
            <a:ext cx="162401" cy="1179552"/>
          </a:xfrm>
          <a:prstGeom prst="roundRect">
            <a:avLst>
              <a:gd name="adj" fmla="val 120071"/>
            </a:avLst>
          </a:prstGeom>
          <a:solidFill>
            <a:srgbClr val="282C32"/>
          </a:solidFill>
          <a:ln/>
          <a:effectLst>
            <a:outerShdw blurRad="53340" dist="26670" dir="13500000" algn="bl" rotWithShape="0">
              <a:srgbClr val="FFFFFF">
                <a:alpha val="10000"/>
              </a:srgbClr>
            </a:outerShdw>
          </a:effectLst>
        </p:spPr>
        <p:txBody>
          <a:bodyPr/>
          <a:lstStyle/>
          <a:p>
            <a:endParaRPr lang="tr-TR"/>
          </a:p>
        </p:txBody>
      </p:sp>
      <p:sp>
        <p:nvSpPr>
          <p:cNvPr id="11" name="Text 8"/>
          <p:cNvSpPr/>
          <p:nvPr/>
        </p:nvSpPr>
        <p:spPr>
          <a:xfrm>
            <a:off x="1895594" y="5331619"/>
            <a:ext cx="2890837" cy="356235"/>
          </a:xfrm>
          <a:prstGeom prst="rect">
            <a:avLst/>
          </a:prstGeom>
          <a:noFill/>
          <a:ln/>
        </p:spPr>
        <p:txBody>
          <a:bodyPr wrap="none" lIns="0" tIns="0" rIns="0" bIns="0" rtlCol="0" anchor="t"/>
          <a:lstStyle/>
          <a:p>
            <a:pPr marL="0" indent="0" algn="l">
              <a:lnSpc>
                <a:spcPts val="2800"/>
              </a:lnSpc>
              <a:buNone/>
            </a:pPr>
            <a:r>
              <a:rPr lang="en-US" sz="2200" b="1" dirty="0">
                <a:solidFill>
                  <a:srgbClr val="EEEFF5"/>
                </a:solidFill>
                <a:latin typeface="Barlow Bold" pitchFamily="34" charset="0"/>
                <a:ea typeface="Barlow Bold" pitchFamily="34" charset="-122"/>
                <a:cs typeface="Barlow Bold" pitchFamily="34" charset="-120"/>
              </a:rPr>
              <a:t>Model Değerlendirmesi</a:t>
            </a:r>
            <a:endParaRPr lang="en-US" sz="2200" dirty="0"/>
          </a:p>
        </p:txBody>
      </p:sp>
      <p:sp>
        <p:nvSpPr>
          <p:cNvPr id="12" name="Text 9"/>
          <p:cNvSpPr/>
          <p:nvPr/>
        </p:nvSpPr>
        <p:spPr>
          <a:xfrm>
            <a:off x="1895594" y="5817751"/>
            <a:ext cx="6490097" cy="693420"/>
          </a:xfrm>
          <a:prstGeom prst="rect">
            <a:avLst/>
          </a:prstGeom>
          <a:noFill/>
          <a:ln/>
        </p:spPr>
        <p:txBody>
          <a:bodyPr wrap="square" lIns="0" tIns="0" rIns="0" bIns="0" rtlCol="0" anchor="t"/>
          <a:lstStyle/>
          <a:p>
            <a:pPr marL="0" indent="0" algn="l">
              <a:lnSpc>
                <a:spcPts val="2700"/>
              </a:lnSpc>
              <a:buNone/>
            </a:pPr>
            <a:r>
              <a:rPr lang="en-US" sz="1700" dirty="0">
                <a:solidFill>
                  <a:srgbClr val="EEEFF5"/>
                </a:solidFill>
                <a:latin typeface="Montserrat" pitchFamily="34" charset="0"/>
                <a:ea typeface="Montserrat" pitchFamily="34" charset="-122"/>
                <a:cs typeface="Montserrat" pitchFamily="34" charset="-120"/>
              </a:rPr>
              <a:t>Eğitilmiş model, test veri kümesi üzerinde değerlendirilmiş ve doğruluk oranları hesaplanmıştır.</a:t>
            </a:r>
            <a:endParaRPr lang="en-US" sz="17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58309" y="661511"/>
            <a:ext cx="7330559" cy="712708"/>
          </a:xfrm>
          <a:prstGeom prst="rect">
            <a:avLst/>
          </a:prstGeom>
          <a:noFill/>
          <a:ln/>
        </p:spPr>
        <p:txBody>
          <a:bodyPr wrap="none" lIns="0" tIns="0" rIns="0" bIns="0" rtlCol="0" anchor="t"/>
          <a:lstStyle/>
          <a:p>
            <a:pPr marL="0" indent="0">
              <a:lnSpc>
                <a:spcPts val="5600"/>
              </a:lnSpc>
              <a:buNone/>
            </a:pPr>
            <a:r>
              <a:rPr lang="en-US" sz="4450" b="1" dirty="0">
                <a:solidFill>
                  <a:srgbClr val="9998FF"/>
                </a:solidFill>
                <a:latin typeface="Barlow Bold" pitchFamily="34" charset="0"/>
                <a:ea typeface="Barlow Bold" pitchFamily="34" charset="-122"/>
                <a:cs typeface="Barlow Bold" pitchFamily="34" charset="-120"/>
              </a:rPr>
              <a:t>Bulgular: Yüksek Performans</a:t>
            </a:r>
            <a:endParaRPr lang="en-US" sz="4450" dirty="0"/>
          </a:p>
        </p:txBody>
      </p:sp>
      <p:sp>
        <p:nvSpPr>
          <p:cNvPr id="4" name="Shape 1"/>
          <p:cNvSpPr/>
          <p:nvPr/>
        </p:nvSpPr>
        <p:spPr>
          <a:xfrm>
            <a:off x="758309" y="1699141"/>
            <a:ext cx="3705463" cy="3692962"/>
          </a:xfrm>
          <a:prstGeom prst="roundRect">
            <a:avLst>
              <a:gd name="adj" fmla="val 5280"/>
            </a:avLst>
          </a:prstGeom>
          <a:solidFill>
            <a:srgbClr val="282C32"/>
          </a:solidFill>
          <a:ln/>
          <a:effectLst>
            <a:outerShdw blurRad="53340" dist="26670" dir="13500000" algn="bl" rotWithShape="0">
              <a:srgbClr val="FFFFFF">
                <a:alpha val="10000"/>
              </a:srgbClr>
            </a:outerShdw>
          </a:effectLst>
        </p:spPr>
        <p:txBody>
          <a:bodyPr/>
          <a:lstStyle/>
          <a:p>
            <a:endParaRPr lang="tr-TR"/>
          </a:p>
        </p:txBody>
      </p:sp>
      <p:sp>
        <p:nvSpPr>
          <p:cNvPr id="5" name="Text 2"/>
          <p:cNvSpPr/>
          <p:nvPr/>
        </p:nvSpPr>
        <p:spPr>
          <a:xfrm>
            <a:off x="974884" y="1915716"/>
            <a:ext cx="2850713" cy="356235"/>
          </a:xfrm>
          <a:prstGeom prst="rect">
            <a:avLst/>
          </a:prstGeom>
          <a:noFill/>
          <a:ln/>
        </p:spPr>
        <p:txBody>
          <a:bodyPr wrap="none" lIns="0" tIns="0" rIns="0" bIns="0" rtlCol="0" anchor="t"/>
          <a:lstStyle/>
          <a:p>
            <a:pPr marL="0" indent="0">
              <a:lnSpc>
                <a:spcPts val="2800"/>
              </a:lnSpc>
              <a:buNone/>
            </a:pPr>
            <a:r>
              <a:rPr lang="en-US" sz="2200" b="1" dirty="0">
                <a:solidFill>
                  <a:srgbClr val="EEEFF5"/>
                </a:solidFill>
                <a:latin typeface="Barlow Bold" pitchFamily="34" charset="0"/>
                <a:ea typeface="Barlow Bold" pitchFamily="34" charset="-122"/>
                <a:cs typeface="Barlow Bold" pitchFamily="34" charset="-120"/>
              </a:rPr>
              <a:t>Doğruluk Oranı</a:t>
            </a:r>
            <a:endParaRPr lang="en-US" sz="2200" dirty="0"/>
          </a:p>
        </p:txBody>
      </p:sp>
      <p:sp>
        <p:nvSpPr>
          <p:cNvPr id="6" name="Text 3"/>
          <p:cNvSpPr/>
          <p:nvPr/>
        </p:nvSpPr>
        <p:spPr>
          <a:xfrm>
            <a:off x="974884" y="2401848"/>
            <a:ext cx="3272314" cy="2773680"/>
          </a:xfrm>
          <a:prstGeom prst="rect">
            <a:avLst/>
          </a:prstGeom>
          <a:noFill/>
          <a:ln/>
        </p:spPr>
        <p:txBody>
          <a:bodyPr wrap="square" lIns="0" tIns="0" rIns="0" bIns="0" rtlCol="0" anchor="t"/>
          <a:lstStyle/>
          <a:p>
            <a:pPr marL="0" indent="0">
              <a:lnSpc>
                <a:spcPts val="2700"/>
              </a:lnSpc>
              <a:buNone/>
            </a:pPr>
            <a:r>
              <a:rPr lang="en-US" sz="1700" dirty="0">
                <a:solidFill>
                  <a:srgbClr val="EEEFF5"/>
                </a:solidFill>
                <a:latin typeface="Montserrat" pitchFamily="34" charset="0"/>
                <a:ea typeface="Montserrat" pitchFamily="34" charset="-122"/>
                <a:cs typeface="Montserrat" pitchFamily="34" charset="-120"/>
              </a:rPr>
              <a:t>Önerilen Faster R-CNN algoritması, SAR görüntülerinde gemileri tespit etmede yüksek performans göstermiştir. Algoritma, test veri kümesi üzerinde %86,11 doğruluk oranına ulaşmıştır.</a:t>
            </a:r>
            <a:endParaRPr lang="en-US" sz="1700" dirty="0"/>
          </a:p>
        </p:txBody>
      </p:sp>
      <p:sp>
        <p:nvSpPr>
          <p:cNvPr id="7" name="Shape 4"/>
          <p:cNvSpPr/>
          <p:nvPr/>
        </p:nvSpPr>
        <p:spPr>
          <a:xfrm>
            <a:off x="4680347" y="1699141"/>
            <a:ext cx="3705463" cy="3692962"/>
          </a:xfrm>
          <a:prstGeom prst="roundRect">
            <a:avLst>
              <a:gd name="adj" fmla="val 5280"/>
            </a:avLst>
          </a:prstGeom>
          <a:solidFill>
            <a:srgbClr val="282C32"/>
          </a:solidFill>
          <a:ln/>
          <a:effectLst>
            <a:outerShdw blurRad="53340" dist="26670" dir="13500000" algn="bl" rotWithShape="0">
              <a:srgbClr val="FFFFFF">
                <a:alpha val="10000"/>
              </a:srgbClr>
            </a:outerShdw>
          </a:effectLst>
        </p:spPr>
        <p:txBody>
          <a:bodyPr/>
          <a:lstStyle/>
          <a:p>
            <a:endParaRPr lang="tr-TR"/>
          </a:p>
        </p:txBody>
      </p:sp>
      <p:sp>
        <p:nvSpPr>
          <p:cNvPr id="8" name="Text 5"/>
          <p:cNvSpPr/>
          <p:nvPr/>
        </p:nvSpPr>
        <p:spPr>
          <a:xfrm>
            <a:off x="4896922" y="1915716"/>
            <a:ext cx="3011210" cy="356235"/>
          </a:xfrm>
          <a:prstGeom prst="rect">
            <a:avLst/>
          </a:prstGeom>
          <a:noFill/>
          <a:ln/>
        </p:spPr>
        <p:txBody>
          <a:bodyPr wrap="none" lIns="0" tIns="0" rIns="0" bIns="0" rtlCol="0" anchor="t"/>
          <a:lstStyle/>
          <a:p>
            <a:pPr marL="0" indent="0">
              <a:lnSpc>
                <a:spcPts val="2800"/>
              </a:lnSpc>
              <a:buNone/>
            </a:pPr>
            <a:r>
              <a:rPr lang="en-US" sz="2200" b="1" dirty="0">
                <a:solidFill>
                  <a:srgbClr val="EEEFF5"/>
                </a:solidFill>
                <a:latin typeface="Barlow Bold" pitchFamily="34" charset="0"/>
                <a:ea typeface="Barlow Bold" pitchFamily="34" charset="-122"/>
                <a:cs typeface="Barlow Bold" pitchFamily="34" charset="-120"/>
              </a:rPr>
              <a:t>Kesinlik ve Geri Çağırma</a:t>
            </a:r>
            <a:endParaRPr lang="en-US" sz="2200" dirty="0"/>
          </a:p>
        </p:txBody>
      </p:sp>
      <p:sp>
        <p:nvSpPr>
          <p:cNvPr id="9" name="Text 6"/>
          <p:cNvSpPr/>
          <p:nvPr/>
        </p:nvSpPr>
        <p:spPr>
          <a:xfrm>
            <a:off x="4896922" y="2401848"/>
            <a:ext cx="3272314" cy="2426970"/>
          </a:xfrm>
          <a:prstGeom prst="rect">
            <a:avLst/>
          </a:prstGeom>
          <a:noFill/>
          <a:ln/>
        </p:spPr>
        <p:txBody>
          <a:bodyPr wrap="square" lIns="0" tIns="0" rIns="0" bIns="0" rtlCol="0" anchor="t"/>
          <a:lstStyle/>
          <a:p>
            <a:pPr marL="0" indent="0">
              <a:lnSpc>
                <a:spcPts val="2700"/>
              </a:lnSpc>
              <a:buNone/>
            </a:pPr>
            <a:r>
              <a:rPr lang="en-US" sz="1700" dirty="0">
                <a:solidFill>
                  <a:srgbClr val="EEEFF5"/>
                </a:solidFill>
                <a:latin typeface="Montserrat" pitchFamily="34" charset="0"/>
                <a:ea typeface="Montserrat" pitchFamily="34" charset="-122"/>
                <a:cs typeface="Montserrat" pitchFamily="34" charset="-120"/>
              </a:rPr>
              <a:t>Kesinlik (Precision) %84,54, Geri Çağırma (Recall) %89,03 olarak ölçülmüştür. Bu sonuçlar, algoritmanın hem doğru tespitler hem de eksik tespitler açısından başarılı olduğunu göstermektedir.</a:t>
            </a:r>
            <a:endParaRPr lang="en-US" sz="1700" dirty="0"/>
          </a:p>
        </p:txBody>
      </p:sp>
      <p:sp>
        <p:nvSpPr>
          <p:cNvPr id="10" name="Shape 7"/>
          <p:cNvSpPr/>
          <p:nvPr/>
        </p:nvSpPr>
        <p:spPr>
          <a:xfrm>
            <a:off x="758309" y="5608677"/>
            <a:ext cx="7627382" cy="1959412"/>
          </a:xfrm>
          <a:prstGeom prst="roundRect">
            <a:avLst>
              <a:gd name="adj" fmla="val 9952"/>
            </a:avLst>
          </a:prstGeom>
          <a:solidFill>
            <a:srgbClr val="282C32"/>
          </a:solidFill>
          <a:ln/>
          <a:effectLst>
            <a:outerShdw blurRad="53340" dist="26670" dir="13500000" algn="bl" rotWithShape="0">
              <a:srgbClr val="FFFFFF">
                <a:alpha val="10000"/>
              </a:srgbClr>
            </a:outerShdw>
          </a:effectLst>
        </p:spPr>
        <p:txBody>
          <a:bodyPr/>
          <a:lstStyle/>
          <a:p>
            <a:endParaRPr lang="tr-TR"/>
          </a:p>
        </p:txBody>
      </p:sp>
      <p:sp>
        <p:nvSpPr>
          <p:cNvPr id="11" name="Text 8"/>
          <p:cNvSpPr/>
          <p:nvPr/>
        </p:nvSpPr>
        <p:spPr>
          <a:xfrm>
            <a:off x="974884" y="5825252"/>
            <a:ext cx="2850713" cy="356235"/>
          </a:xfrm>
          <a:prstGeom prst="rect">
            <a:avLst/>
          </a:prstGeom>
          <a:noFill/>
          <a:ln/>
        </p:spPr>
        <p:txBody>
          <a:bodyPr wrap="none" lIns="0" tIns="0" rIns="0" bIns="0" rtlCol="0" anchor="t"/>
          <a:lstStyle/>
          <a:p>
            <a:pPr marL="0" indent="0">
              <a:lnSpc>
                <a:spcPts val="2800"/>
              </a:lnSpc>
              <a:buNone/>
            </a:pPr>
            <a:r>
              <a:rPr lang="en-US" sz="2200" b="1" dirty="0">
                <a:solidFill>
                  <a:srgbClr val="EEEFF5"/>
                </a:solidFill>
                <a:latin typeface="Barlow Bold" pitchFamily="34" charset="0"/>
                <a:ea typeface="Barlow Bold" pitchFamily="34" charset="-122"/>
                <a:cs typeface="Barlow Bold" pitchFamily="34" charset="-120"/>
              </a:rPr>
              <a:t>Gemi Çeşitliliği</a:t>
            </a:r>
            <a:endParaRPr lang="en-US" sz="2200" dirty="0"/>
          </a:p>
        </p:txBody>
      </p:sp>
      <p:sp>
        <p:nvSpPr>
          <p:cNvPr id="12" name="Text 9"/>
          <p:cNvSpPr/>
          <p:nvPr/>
        </p:nvSpPr>
        <p:spPr>
          <a:xfrm>
            <a:off x="974884" y="6311384"/>
            <a:ext cx="7194233" cy="1040130"/>
          </a:xfrm>
          <a:prstGeom prst="rect">
            <a:avLst/>
          </a:prstGeom>
          <a:noFill/>
          <a:ln/>
        </p:spPr>
        <p:txBody>
          <a:bodyPr wrap="square" lIns="0" tIns="0" rIns="0" bIns="0" rtlCol="0" anchor="t"/>
          <a:lstStyle/>
          <a:p>
            <a:pPr marL="0" indent="0">
              <a:lnSpc>
                <a:spcPts val="2700"/>
              </a:lnSpc>
              <a:buNone/>
            </a:pPr>
            <a:r>
              <a:rPr lang="en-US" sz="1700" dirty="0">
                <a:solidFill>
                  <a:srgbClr val="EEEFF5"/>
                </a:solidFill>
                <a:latin typeface="Montserrat" pitchFamily="34" charset="0"/>
                <a:ea typeface="Montserrat" pitchFamily="34" charset="-122"/>
                <a:cs typeface="Montserrat" pitchFamily="34" charset="-120"/>
              </a:rPr>
              <a:t>Küçük balıkçı tekneleri, büyük kargo gemileri ve konteyner gemileri başarıyla tespit edilmiştir. Algoritma, farklı boyutlardaki gemileri ayırt edebilme yeteneğine sahiptir.</a:t>
            </a:r>
            <a:endParaRPr lang="en-US" sz="17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44709" y="2340412"/>
            <a:ext cx="7627382" cy="1425416"/>
          </a:xfrm>
          <a:prstGeom prst="rect">
            <a:avLst/>
          </a:prstGeom>
          <a:noFill/>
          <a:ln/>
        </p:spPr>
        <p:txBody>
          <a:bodyPr wrap="square" lIns="0" tIns="0" rIns="0" bIns="0" rtlCol="0" anchor="t"/>
          <a:lstStyle/>
          <a:p>
            <a:pPr marL="0" indent="0">
              <a:lnSpc>
                <a:spcPts val="5600"/>
              </a:lnSpc>
              <a:buNone/>
            </a:pPr>
            <a:r>
              <a:rPr lang="en-US" sz="4450" b="1" dirty="0">
                <a:solidFill>
                  <a:srgbClr val="9998FF"/>
                </a:solidFill>
                <a:latin typeface="Barlow Bold" pitchFamily="34" charset="0"/>
                <a:ea typeface="Barlow Bold" pitchFamily="34" charset="-122"/>
                <a:cs typeface="Barlow Bold" pitchFamily="34" charset="-120"/>
              </a:rPr>
              <a:t>Bulgular: Düşük Yanlış Pozitif Oranı</a:t>
            </a:r>
            <a:endParaRPr lang="en-US" sz="4450" dirty="0"/>
          </a:p>
        </p:txBody>
      </p:sp>
      <p:pic>
        <p:nvPicPr>
          <p:cNvPr id="4" name="Image 1" descr="preencoded.png"/>
          <p:cNvPicPr>
            <a:picLocks noChangeAspect="1"/>
          </p:cNvPicPr>
          <p:nvPr/>
        </p:nvPicPr>
        <p:blipFill>
          <a:blip r:embed="rId4"/>
          <a:stretch>
            <a:fillRect/>
          </a:stretch>
        </p:blipFill>
        <p:spPr>
          <a:xfrm>
            <a:off x="6244709" y="4090749"/>
            <a:ext cx="541615" cy="541615"/>
          </a:xfrm>
          <a:prstGeom prst="rect">
            <a:avLst/>
          </a:prstGeom>
        </p:spPr>
      </p:pic>
      <p:sp>
        <p:nvSpPr>
          <p:cNvPr id="5" name="Text 1"/>
          <p:cNvSpPr/>
          <p:nvPr/>
        </p:nvSpPr>
        <p:spPr>
          <a:xfrm>
            <a:off x="6244709" y="4848939"/>
            <a:ext cx="7627382" cy="1040130"/>
          </a:xfrm>
          <a:prstGeom prst="rect">
            <a:avLst/>
          </a:prstGeom>
          <a:noFill/>
          <a:ln/>
        </p:spPr>
        <p:txBody>
          <a:bodyPr wrap="square" lIns="0" tIns="0" rIns="0" bIns="0" rtlCol="0" anchor="t"/>
          <a:lstStyle/>
          <a:p>
            <a:pPr marL="0" indent="0" algn="l">
              <a:lnSpc>
                <a:spcPts val="2700"/>
              </a:lnSpc>
              <a:buNone/>
            </a:pPr>
            <a:r>
              <a:rPr lang="en-US" sz="1700" dirty="0">
                <a:solidFill>
                  <a:srgbClr val="EEEFF5"/>
                </a:solidFill>
                <a:latin typeface="Montserrat" pitchFamily="34" charset="0"/>
                <a:ea typeface="Montserrat" pitchFamily="34" charset="-122"/>
                <a:cs typeface="Montserrat" pitchFamily="34" charset="-120"/>
              </a:rPr>
              <a:t>Yanlış pozitif oranı düşük olup, görüntülerdeki diğer nesneler gemi olarak hatalı sınıflandırılmamıştır. Bu, algoritmanın yüksek doğruluğa sahip olduğunu ve yanlış tespitlerin sayısını azalttığını göstermektedir.</a:t>
            </a:r>
            <a:endParaRPr lang="en-US" sz="1700" dirty="0"/>
          </a:p>
        </p:txBody>
      </p:sp>
      <p:sp>
        <p:nvSpPr>
          <p:cNvPr id="6" name="Metin kutusu 5">
            <a:extLst>
              <a:ext uri="{FF2B5EF4-FFF2-40B4-BE49-F238E27FC236}">
                <a16:creationId xmlns:a16="http://schemas.microsoft.com/office/drawing/2014/main" id="{A8DF6818-BB99-7C6A-1EC1-36AA35C654DB}"/>
              </a:ext>
            </a:extLst>
          </p:cNvPr>
          <p:cNvSpPr txBox="1"/>
          <p:nvPr/>
        </p:nvSpPr>
        <p:spPr>
          <a:xfrm>
            <a:off x="12656634" y="7716644"/>
            <a:ext cx="1895707" cy="400110"/>
          </a:xfrm>
          <a:prstGeom prst="rect">
            <a:avLst/>
          </a:prstGeom>
          <a:solidFill>
            <a:schemeClr val="tx1">
              <a:lumMod val="85000"/>
              <a:lumOff val="15000"/>
            </a:schemeClr>
          </a:solidFill>
        </p:spPr>
        <p:txBody>
          <a:bodyPr wrap="square" rtlCol="0">
            <a:spAutoFit/>
          </a:bodyPr>
          <a:lstStyle/>
          <a:p>
            <a:pPr algn="ctr"/>
            <a:r>
              <a:rPr lang="tr-TR" sz="2000" dirty="0">
                <a:solidFill>
                  <a:schemeClr val="bg1"/>
                </a:solidFill>
              </a:rPr>
              <a:t>6</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06993" y="562808"/>
            <a:ext cx="7730014" cy="1328976"/>
          </a:xfrm>
          <a:prstGeom prst="rect">
            <a:avLst/>
          </a:prstGeom>
          <a:noFill/>
          <a:ln/>
        </p:spPr>
        <p:txBody>
          <a:bodyPr wrap="square" lIns="0" tIns="0" rIns="0" bIns="0" rtlCol="0" anchor="t"/>
          <a:lstStyle/>
          <a:p>
            <a:pPr marL="0" indent="0">
              <a:lnSpc>
                <a:spcPts val="5200"/>
              </a:lnSpc>
              <a:buNone/>
            </a:pPr>
            <a:r>
              <a:rPr lang="en-US" sz="4150" b="1" dirty="0">
                <a:solidFill>
                  <a:srgbClr val="9998FF"/>
                </a:solidFill>
                <a:latin typeface="Barlow Bold" pitchFamily="34" charset="0"/>
                <a:ea typeface="Barlow Bold" pitchFamily="34" charset="-122"/>
                <a:cs typeface="Barlow Bold" pitchFamily="34" charset="-120"/>
              </a:rPr>
              <a:t>Sonuçlar: Uygulamalar ve Gelecek Çalışmalar</a:t>
            </a:r>
            <a:endParaRPr lang="en-US" sz="4150" dirty="0"/>
          </a:p>
        </p:txBody>
      </p:sp>
      <p:sp>
        <p:nvSpPr>
          <p:cNvPr id="4" name="Shape 1"/>
          <p:cNvSpPr/>
          <p:nvPr/>
        </p:nvSpPr>
        <p:spPr>
          <a:xfrm>
            <a:off x="998458" y="2194679"/>
            <a:ext cx="22860" cy="5471993"/>
          </a:xfrm>
          <a:prstGeom prst="roundRect">
            <a:avLst>
              <a:gd name="adj" fmla="val 795284"/>
            </a:avLst>
          </a:prstGeom>
          <a:solidFill>
            <a:srgbClr val="60646A"/>
          </a:solidFill>
          <a:ln/>
        </p:spPr>
        <p:txBody>
          <a:bodyPr/>
          <a:lstStyle/>
          <a:p>
            <a:endParaRPr lang="tr-TR"/>
          </a:p>
        </p:txBody>
      </p:sp>
      <p:sp>
        <p:nvSpPr>
          <p:cNvPr id="5" name="Shape 2"/>
          <p:cNvSpPr/>
          <p:nvPr/>
        </p:nvSpPr>
        <p:spPr>
          <a:xfrm>
            <a:off x="1214259" y="2637592"/>
            <a:ext cx="706993" cy="22860"/>
          </a:xfrm>
          <a:prstGeom prst="roundRect">
            <a:avLst>
              <a:gd name="adj" fmla="val 795284"/>
            </a:avLst>
          </a:prstGeom>
          <a:solidFill>
            <a:srgbClr val="60646A"/>
          </a:solidFill>
          <a:ln/>
        </p:spPr>
        <p:txBody>
          <a:bodyPr/>
          <a:lstStyle/>
          <a:p>
            <a:endParaRPr lang="tr-TR"/>
          </a:p>
        </p:txBody>
      </p:sp>
      <p:sp>
        <p:nvSpPr>
          <p:cNvPr id="6" name="Shape 3"/>
          <p:cNvSpPr/>
          <p:nvPr/>
        </p:nvSpPr>
        <p:spPr>
          <a:xfrm>
            <a:off x="782657" y="2421850"/>
            <a:ext cx="454462" cy="454462"/>
          </a:xfrm>
          <a:prstGeom prst="roundRect">
            <a:avLst>
              <a:gd name="adj" fmla="val 40004"/>
            </a:avLst>
          </a:prstGeom>
          <a:solidFill>
            <a:srgbClr val="282C32"/>
          </a:solidFill>
          <a:ln/>
          <a:effectLst>
            <a:outerShdw blurRad="49530" dist="24130" dir="13500000" algn="bl" rotWithShape="0">
              <a:srgbClr val="FFFFFF">
                <a:alpha val="10000"/>
              </a:srgbClr>
            </a:outerShdw>
          </a:effectLst>
        </p:spPr>
        <p:txBody>
          <a:bodyPr/>
          <a:lstStyle/>
          <a:p>
            <a:endParaRPr lang="tr-TR"/>
          </a:p>
        </p:txBody>
      </p:sp>
      <p:sp>
        <p:nvSpPr>
          <p:cNvPr id="7" name="Text 4"/>
          <p:cNvSpPr/>
          <p:nvPr/>
        </p:nvSpPr>
        <p:spPr>
          <a:xfrm>
            <a:off x="953393" y="2489597"/>
            <a:ext cx="112990" cy="318968"/>
          </a:xfrm>
          <a:prstGeom prst="rect">
            <a:avLst/>
          </a:prstGeom>
          <a:noFill/>
          <a:ln/>
        </p:spPr>
        <p:txBody>
          <a:bodyPr wrap="none" lIns="0" tIns="0" rIns="0" bIns="0" rtlCol="0" anchor="t"/>
          <a:lstStyle/>
          <a:p>
            <a:pPr marL="0" indent="0" algn="ctr">
              <a:lnSpc>
                <a:spcPts val="2500"/>
              </a:lnSpc>
              <a:buNone/>
            </a:pPr>
            <a:r>
              <a:rPr lang="en-US" sz="2500" b="1" dirty="0">
                <a:solidFill>
                  <a:srgbClr val="EEEFF5"/>
                </a:solidFill>
                <a:latin typeface="Barlow Bold" pitchFamily="34" charset="0"/>
                <a:ea typeface="Barlow Bold" pitchFamily="34" charset="-122"/>
                <a:cs typeface="Barlow Bold" pitchFamily="34" charset="-120"/>
              </a:rPr>
              <a:t>1</a:t>
            </a:r>
            <a:endParaRPr lang="en-US" sz="2500" dirty="0"/>
          </a:p>
        </p:txBody>
      </p:sp>
      <p:sp>
        <p:nvSpPr>
          <p:cNvPr id="8" name="Text 5"/>
          <p:cNvSpPr/>
          <p:nvPr/>
        </p:nvSpPr>
        <p:spPr>
          <a:xfrm>
            <a:off x="2120860" y="2396609"/>
            <a:ext cx="2657832" cy="332184"/>
          </a:xfrm>
          <a:prstGeom prst="rect">
            <a:avLst/>
          </a:prstGeom>
          <a:noFill/>
          <a:ln/>
        </p:spPr>
        <p:txBody>
          <a:bodyPr wrap="none" lIns="0" tIns="0" rIns="0" bIns="0" rtlCol="0" anchor="t"/>
          <a:lstStyle/>
          <a:p>
            <a:pPr marL="0" indent="0" algn="l">
              <a:lnSpc>
                <a:spcPts val="2600"/>
              </a:lnSpc>
              <a:buNone/>
            </a:pPr>
            <a:r>
              <a:rPr lang="en-US" sz="2050" b="1" dirty="0">
                <a:solidFill>
                  <a:srgbClr val="EEEFF5"/>
                </a:solidFill>
                <a:latin typeface="Barlow Bold" pitchFamily="34" charset="0"/>
                <a:ea typeface="Barlow Bold" pitchFamily="34" charset="-122"/>
                <a:cs typeface="Barlow Bold" pitchFamily="34" charset="-120"/>
              </a:rPr>
              <a:t>Deniz Güvenliği</a:t>
            </a:r>
            <a:endParaRPr lang="en-US" sz="2050" dirty="0"/>
          </a:p>
        </p:txBody>
      </p:sp>
      <p:sp>
        <p:nvSpPr>
          <p:cNvPr id="9" name="Text 6"/>
          <p:cNvSpPr/>
          <p:nvPr/>
        </p:nvSpPr>
        <p:spPr>
          <a:xfrm>
            <a:off x="2120860" y="2849880"/>
            <a:ext cx="6316147" cy="1939528"/>
          </a:xfrm>
          <a:prstGeom prst="rect">
            <a:avLst/>
          </a:prstGeom>
          <a:noFill/>
          <a:ln/>
        </p:spPr>
        <p:txBody>
          <a:bodyPr wrap="square" lIns="0" tIns="0" rIns="0" bIns="0" rtlCol="0" anchor="t"/>
          <a:lstStyle/>
          <a:p>
            <a:pPr marL="0" indent="0" algn="l">
              <a:lnSpc>
                <a:spcPts val="2500"/>
              </a:lnSpc>
              <a:buNone/>
            </a:pPr>
            <a:r>
              <a:rPr lang="en-US" sz="1550" dirty="0">
                <a:solidFill>
                  <a:srgbClr val="EEEFF5"/>
                </a:solidFill>
                <a:latin typeface="Montserrat" pitchFamily="34" charset="0"/>
                <a:ea typeface="Montserrat" pitchFamily="34" charset="-122"/>
                <a:cs typeface="Montserrat" pitchFamily="34" charset="-120"/>
              </a:rPr>
              <a:t>Bu çalışma, Sentinel-1 SAR görüntülerini kullanarak Faster R-CNN algoritmasının gemi tespiti alanındaki etkinliğini göstermektedir. Çalışmanın sonuçları, deniz güvenliği, gemi trafiği yönetimi, çevresel izleme ve arama kurtarma operasyonları gibi alanlarda pratik uygulamalar sunabileceğini göstermektedir.</a:t>
            </a:r>
            <a:endParaRPr lang="en-US" sz="1550" dirty="0"/>
          </a:p>
        </p:txBody>
      </p:sp>
      <p:sp>
        <p:nvSpPr>
          <p:cNvPr id="10" name="Shape 7"/>
          <p:cNvSpPr/>
          <p:nvPr/>
        </p:nvSpPr>
        <p:spPr>
          <a:xfrm>
            <a:off x="1214259" y="5636181"/>
            <a:ext cx="706993" cy="22860"/>
          </a:xfrm>
          <a:prstGeom prst="roundRect">
            <a:avLst>
              <a:gd name="adj" fmla="val 795284"/>
            </a:avLst>
          </a:prstGeom>
          <a:solidFill>
            <a:srgbClr val="60646A"/>
          </a:solidFill>
          <a:ln/>
        </p:spPr>
        <p:txBody>
          <a:bodyPr/>
          <a:lstStyle/>
          <a:p>
            <a:endParaRPr lang="tr-TR"/>
          </a:p>
        </p:txBody>
      </p:sp>
      <p:sp>
        <p:nvSpPr>
          <p:cNvPr id="11" name="Shape 8"/>
          <p:cNvSpPr/>
          <p:nvPr/>
        </p:nvSpPr>
        <p:spPr>
          <a:xfrm>
            <a:off x="782657" y="5420439"/>
            <a:ext cx="454462" cy="454462"/>
          </a:xfrm>
          <a:prstGeom prst="roundRect">
            <a:avLst>
              <a:gd name="adj" fmla="val 40004"/>
            </a:avLst>
          </a:prstGeom>
          <a:solidFill>
            <a:srgbClr val="282C32"/>
          </a:solidFill>
          <a:ln/>
          <a:effectLst>
            <a:outerShdw blurRad="49530" dist="24130" dir="13500000" algn="bl" rotWithShape="0">
              <a:srgbClr val="FFFFFF">
                <a:alpha val="10000"/>
              </a:srgbClr>
            </a:outerShdw>
          </a:effectLst>
        </p:spPr>
        <p:txBody>
          <a:bodyPr/>
          <a:lstStyle/>
          <a:p>
            <a:endParaRPr lang="tr-TR"/>
          </a:p>
        </p:txBody>
      </p:sp>
      <p:sp>
        <p:nvSpPr>
          <p:cNvPr id="12" name="Text 9"/>
          <p:cNvSpPr/>
          <p:nvPr/>
        </p:nvSpPr>
        <p:spPr>
          <a:xfrm>
            <a:off x="920532" y="5488186"/>
            <a:ext cx="178594" cy="318968"/>
          </a:xfrm>
          <a:prstGeom prst="rect">
            <a:avLst/>
          </a:prstGeom>
          <a:noFill/>
          <a:ln/>
        </p:spPr>
        <p:txBody>
          <a:bodyPr wrap="none" lIns="0" tIns="0" rIns="0" bIns="0" rtlCol="0" anchor="t"/>
          <a:lstStyle/>
          <a:p>
            <a:pPr marL="0" indent="0" algn="ctr">
              <a:lnSpc>
                <a:spcPts val="2500"/>
              </a:lnSpc>
              <a:buNone/>
            </a:pPr>
            <a:r>
              <a:rPr lang="en-US" sz="2500" b="1" dirty="0">
                <a:solidFill>
                  <a:srgbClr val="EEEFF5"/>
                </a:solidFill>
                <a:latin typeface="Barlow Bold" pitchFamily="34" charset="0"/>
                <a:ea typeface="Barlow Bold" pitchFamily="34" charset="-122"/>
                <a:cs typeface="Barlow Bold" pitchFamily="34" charset="-120"/>
              </a:rPr>
              <a:t>2</a:t>
            </a:r>
            <a:endParaRPr lang="en-US" sz="2500" dirty="0"/>
          </a:p>
        </p:txBody>
      </p:sp>
      <p:sp>
        <p:nvSpPr>
          <p:cNvPr id="13" name="Text 10"/>
          <p:cNvSpPr/>
          <p:nvPr/>
        </p:nvSpPr>
        <p:spPr>
          <a:xfrm>
            <a:off x="2120860" y="5395198"/>
            <a:ext cx="2657832" cy="332184"/>
          </a:xfrm>
          <a:prstGeom prst="rect">
            <a:avLst/>
          </a:prstGeom>
          <a:noFill/>
          <a:ln/>
        </p:spPr>
        <p:txBody>
          <a:bodyPr wrap="none" lIns="0" tIns="0" rIns="0" bIns="0" rtlCol="0" anchor="t"/>
          <a:lstStyle/>
          <a:p>
            <a:pPr marL="0" indent="0" algn="l">
              <a:lnSpc>
                <a:spcPts val="2600"/>
              </a:lnSpc>
              <a:buNone/>
            </a:pPr>
            <a:r>
              <a:rPr lang="en-US" sz="2050" b="1" dirty="0">
                <a:solidFill>
                  <a:srgbClr val="EEEFF5"/>
                </a:solidFill>
                <a:latin typeface="Barlow Bold" pitchFamily="34" charset="0"/>
                <a:ea typeface="Barlow Bold" pitchFamily="34" charset="-122"/>
                <a:cs typeface="Barlow Bold" pitchFamily="34" charset="-120"/>
              </a:rPr>
              <a:t>Geliştirme Alanları</a:t>
            </a:r>
            <a:endParaRPr lang="en-US" sz="2050" dirty="0"/>
          </a:p>
        </p:txBody>
      </p:sp>
      <p:sp>
        <p:nvSpPr>
          <p:cNvPr id="14" name="Text 11"/>
          <p:cNvSpPr/>
          <p:nvPr/>
        </p:nvSpPr>
        <p:spPr>
          <a:xfrm>
            <a:off x="2120860" y="5848469"/>
            <a:ext cx="6316147" cy="1616273"/>
          </a:xfrm>
          <a:prstGeom prst="rect">
            <a:avLst/>
          </a:prstGeom>
          <a:noFill/>
          <a:ln/>
        </p:spPr>
        <p:txBody>
          <a:bodyPr wrap="square" lIns="0" tIns="0" rIns="0" bIns="0" rtlCol="0" anchor="t"/>
          <a:lstStyle/>
          <a:p>
            <a:pPr marL="0" indent="0" algn="l">
              <a:lnSpc>
                <a:spcPts val="2500"/>
              </a:lnSpc>
              <a:buNone/>
            </a:pPr>
            <a:r>
              <a:rPr lang="en-US" sz="1550" dirty="0">
                <a:solidFill>
                  <a:srgbClr val="EEEFF5"/>
                </a:solidFill>
                <a:latin typeface="Montserrat" pitchFamily="34" charset="0"/>
                <a:ea typeface="Montserrat" pitchFamily="34" charset="-122"/>
                <a:cs typeface="Montserrat" pitchFamily="34" charset="-120"/>
              </a:rPr>
              <a:t>Gelecekteki çalışmalar için öneriler şunlardır: Daha büyük veri setleri ile modelin genel performansının artırılması, farklı derin öğrenme mimarileri (ör. YOLO, Transformer tabanlı modeller) ile karşılaştırmalar yapılması, gerçek zamanlı gemi tespiti için hızlandırılmış algoritmaların geliştirilmesi.</a:t>
            </a:r>
            <a:endParaRPr lang="en-US" sz="15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38426" y="915948"/>
            <a:ext cx="7417951" cy="694134"/>
          </a:xfrm>
          <a:prstGeom prst="rect">
            <a:avLst/>
          </a:prstGeom>
          <a:noFill/>
          <a:ln/>
        </p:spPr>
        <p:txBody>
          <a:bodyPr wrap="none" lIns="0" tIns="0" rIns="0" bIns="0" rtlCol="0" anchor="t"/>
          <a:lstStyle/>
          <a:p>
            <a:pPr marL="0" indent="0">
              <a:lnSpc>
                <a:spcPts val="5450"/>
              </a:lnSpc>
              <a:buNone/>
            </a:pPr>
            <a:r>
              <a:rPr lang="en-US" sz="4350" b="1" dirty="0">
                <a:solidFill>
                  <a:srgbClr val="9998FF"/>
                </a:solidFill>
                <a:latin typeface="Barlow Bold" pitchFamily="34" charset="0"/>
                <a:ea typeface="Barlow Bold" pitchFamily="34" charset="-122"/>
                <a:cs typeface="Barlow Bold" pitchFamily="34" charset="-120"/>
              </a:rPr>
              <a:t>SAR Görüntülerinin Avantajları</a:t>
            </a:r>
            <a:endParaRPr lang="en-US" sz="4350" dirty="0"/>
          </a:p>
        </p:txBody>
      </p:sp>
      <p:pic>
        <p:nvPicPr>
          <p:cNvPr id="4" name="Image 1" descr="preencoded.png"/>
          <p:cNvPicPr>
            <a:picLocks noChangeAspect="1"/>
          </p:cNvPicPr>
          <p:nvPr/>
        </p:nvPicPr>
        <p:blipFill>
          <a:blip r:embed="rId4"/>
          <a:stretch>
            <a:fillRect/>
          </a:stretch>
        </p:blipFill>
        <p:spPr>
          <a:xfrm>
            <a:off x="738426" y="1926550"/>
            <a:ext cx="1054894" cy="1908215"/>
          </a:xfrm>
          <a:prstGeom prst="rect">
            <a:avLst/>
          </a:prstGeom>
        </p:spPr>
      </p:pic>
      <p:sp>
        <p:nvSpPr>
          <p:cNvPr id="5" name="Text 1"/>
          <p:cNvSpPr/>
          <p:nvPr/>
        </p:nvSpPr>
        <p:spPr>
          <a:xfrm>
            <a:off x="2109788" y="2137529"/>
            <a:ext cx="2776180" cy="347067"/>
          </a:xfrm>
          <a:prstGeom prst="rect">
            <a:avLst/>
          </a:prstGeom>
          <a:noFill/>
          <a:ln/>
        </p:spPr>
        <p:txBody>
          <a:bodyPr wrap="none" lIns="0" tIns="0" rIns="0" bIns="0" rtlCol="0" anchor="t"/>
          <a:lstStyle/>
          <a:p>
            <a:pPr marL="0" indent="0" algn="l">
              <a:lnSpc>
                <a:spcPts val="2700"/>
              </a:lnSpc>
              <a:buNone/>
            </a:pPr>
            <a:r>
              <a:rPr lang="en-US" sz="2150" b="1" dirty="0">
                <a:solidFill>
                  <a:srgbClr val="EEEFF5"/>
                </a:solidFill>
                <a:latin typeface="Barlow Bold" pitchFamily="34" charset="0"/>
                <a:ea typeface="Barlow Bold" pitchFamily="34" charset="-122"/>
                <a:cs typeface="Barlow Bold" pitchFamily="34" charset="-120"/>
              </a:rPr>
              <a:t>Gece Görüntüleme</a:t>
            </a:r>
            <a:endParaRPr lang="en-US" sz="2150" dirty="0"/>
          </a:p>
        </p:txBody>
      </p:sp>
      <p:sp>
        <p:nvSpPr>
          <p:cNvPr id="6" name="Text 2"/>
          <p:cNvSpPr/>
          <p:nvPr/>
        </p:nvSpPr>
        <p:spPr>
          <a:xfrm>
            <a:off x="2109788" y="2611160"/>
            <a:ext cx="6295787" cy="1012627"/>
          </a:xfrm>
          <a:prstGeom prst="rect">
            <a:avLst/>
          </a:prstGeom>
          <a:noFill/>
          <a:ln/>
        </p:spPr>
        <p:txBody>
          <a:bodyPr wrap="square" lIns="0" tIns="0" rIns="0" bIns="0" rtlCol="0" anchor="t"/>
          <a:lstStyle/>
          <a:p>
            <a:pPr marL="0" indent="0" algn="l">
              <a:lnSpc>
                <a:spcPts val="2650"/>
              </a:lnSpc>
              <a:buNone/>
            </a:pPr>
            <a:r>
              <a:rPr lang="en-US" sz="1650" dirty="0">
                <a:solidFill>
                  <a:srgbClr val="EEEFF5"/>
                </a:solidFill>
                <a:latin typeface="Montserrat" pitchFamily="34" charset="0"/>
                <a:ea typeface="Montserrat" pitchFamily="34" charset="-122"/>
                <a:cs typeface="Montserrat" pitchFamily="34" charset="-120"/>
              </a:rPr>
              <a:t>SAR görüntülerinin gece ve kötü hava koşullarında çalışabilmesi, yöntemin geleneksel optik görüntü işleme tekniklerine kıyasla daha güvenilir olmasını sağlamaktadır.</a:t>
            </a:r>
            <a:endParaRPr lang="en-US" sz="1650" dirty="0"/>
          </a:p>
        </p:txBody>
      </p:sp>
      <p:pic>
        <p:nvPicPr>
          <p:cNvPr id="7" name="Image 2" descr="preencoded.png"/>
          <p:cNvPicPr>
            <a:picLocks noChangeAspect="1"/>
          </p:cNvPicPr>
          <p:nvPr/>
        </p:nvPicPr>
        <p:blipFill>
          <a:blip r:embed="rId5"/>
          <a:stretch>
            <a:fillRect/>
          </a:stretch>
        </p:blipFill>
        <p:spPr>
          <a:xfrm>
            <a:off x="738426" y="3834765"/>
            <a:ext cx="1054894" cy="1908215"/>
          </a:xfrm>
          <a:prstGeom prst="rect">
            <a:avLst/>
          </a:prstGeom>
        </p:spPr>
      </p:pic>
      <p:sp>
        <p:nvSpPr>
          <p:cNvPr id="8" name="Text 3"/>
          <p:cNvSpPr/>
          <p:nvPr/>
        </p:nvSpPr>
        <p:spPr>
          <a:xfrm>
            <a:off x="2109788" y="4045744"/>
            <a:ext cx="3820597" cy="347067"/>
          </a:xfrm>
          <a:prstGeom prst="rect">
            <a:avLst/>
          </a:prstGeom>
          <a:noFill/>
          <a:ln/>
        </p:spPr>
        <p:txBody>
          <a:bodyPr wrap="none" lIns="0" tIns="0" rIns="0" bIns="0" rtlCol="0" anchor="t"/>
          <a:lstStyle/>
          <a:p>
            <a:pPr marL="0" indent="0" algn="l">
              <a:lnSpc>
                <a:spcPts val="2700"/>
              </a:lnSpc>
              <a:buNone/>
            </a:pPr>
            <a:r>
              <a:rPr lang="en-US" sz="2150" b="1" dirty="0">
                <a:solidFill>
                  <a:srgbClr val="EEEFF5"/>
                </a:solidFill>
                <a:latin typeface="Barlow Bold" pitchFamily="34" charset="0"/>
                <a:ea typeface="Barlow Bold" pitchFamily="34" charset="-122"/>
                <a:cs typeface="Barlow Bold" pitchFamily="34" charset="-120"/>
              </a:rPr>
              <a:t>Kötü Hava Koşullarında Çalışma</a:t>
            </a:r>
            <a:endParaRPr lang="en-US" sz="2150" dirty="0"/>
          </a:p>
        </p:txBody>
      </p:sp>
      <p:sp>
        <p:nvSpPr>
          <p:cNvPr id="9" name="Text 4"/>
          <p:cNvSpPr/>
          <p:nvPr/>
        </p:nvSpPr>
        <p:spPr>
          <a:xfrm>
            <a:off x="2109788" y="4519374"/>
            <a:ext cx="6295787" cy="1012627"/>
          </a:xfrm>
          <a:prstGeom prst="rect">
            <a:avLst/>
          </a:prstGeom>
          <a:noFill/>
          <a:ln/>
        </p:spPr>
        <p:txBody>
          <a:bodyPr wrap="square" lIns="0" tIns="0" rIns="0" bIns="0" rtlCol="0" anchor="t"/>
          <a:lstStyle/>
          <a:p>
            <a:pPr marL="0" indent="0" algn="l">
              <a:lnSpc>
                <a:spcPts val="2650"/>
              </a:lnSpc>
              <a:buNone/>
            </a:pPr>
            <a:r>
              <a:rPr lang="en-US" sz="1650" dirty="0">
                <a:solidFill>
                  <a:srgbClr val="EEEFF5"/>
                </a:solidFill>
                <a:latin typeface="Montserrat" pitchFamily="34" charset="0"/>
                <a:ea typeface="Montserrat" pitchFamily="34" charset="-122"/>
                <a:cs typeface="Montserrat" pitchFamily="34" charset="-120"/>
              </a:rPr>
              <a:t>SAR, bulutlar, sis ve yağmur gibi hava koşullarından etkilenmez, bu da onu deniz gözetimi için ideal bir araç haline getirir.</a:t>
            </a:r>
            <a:endParaRPr lang="en-US" sz="1650" dirty="0"/>
          </a:p>
        </p:txBody>
      </p:sp>
      <p:pic>
        <p:nvPicPr>
          <p:cNvPr id="10" name="Image 3" descr="preencoded.png"/>
          <p:cNvPicPr>
            <a:picLocks noChangeAspect="1"/>
          </p:cNvPicPr>
          <p:nvPr/>
        </p:nvPicPr>
        <p:blipFill>
          <a:blip r:embed="rId6"/>
          <a:stretch>
            <a:fillRect/>
          </a:stretch>
        </p:blipFill>
        <p:spPr>
          <a:xfrm>
            <a:off x="738426" y="5742980"/>
            <a:ext cx="1054894" cy="1570673"/>
          </a:xfrm>
          <a:prstGeom prst="rect">
            <a:avLst/>
          </a:prstGeom>
        </p:spPr>
      </p:pic>
      <p:sp>
        <p:nvSpPr>
          <p:cNvPr id="11" name="Text 5"/>
          <p:cNvSpPr/>
          <p:nvPr/>
        </p:nvSpPr>
        <p:spPr>
          <a:xfrm>
            <a:off x="2109788" y="5953958"/>
            <a:ext cx="2776180" cy="347067"/>
          </a:xfrm>
          <a:prstGeom prst="rect">
            <a:avLst/>
          </a:prstGeom>
          <a:noFill/>
          <a:ln/>
        </p:spPr>
        <p:txBody>
          <a:bodyPr wrap="none" lIns="0" tIns="0" rIns="0" bIns="0" rtlCol="0" anchor="t"/>
          <a:lstStyle/>
          <a:p>
            <a:pPr marL="0" indent="0" algn="l">
              <a:lnSpc>
                <a:spcPts val="2700"/>
              </a:lnSpc>
              <a:buNone/>
            </a:pPr>
            <a:r>
              <a:rPr lang="en-US" sz="2150" b="1" dirty="0">
                <a:solidFill>
                  <a:srgbClr val="EEEFF5"/>
                </a:solidFill>
                <a:latin typeface="Barlow Bold" pitchFamily="34" charset="0"/>
                <a:ea typeface="Barlow Bold" pitchFamily="34" charset="-122"/>
                <a:cs typeface="Barlow Bold" pitchFamily="34" charset="-120"/>
              </a:rPr>
              <a:t>Yüksek Çözünürlük</a:t>
            </a:r>
            <a:endParaRPr lang="en-US" sz="2150" dirty="0"/>
          </a:p>
        </p:txBody>
      </p:sp>
      <p:sp>
        <p:nvSpPr>
          <p:cNvPr id="12" name="Text 6"/>
          <p:cNvSpPr/>
          <p:nvPr/>
        </p:nvSpPr>
        <p:spPr>
          <a:xfrm>
            <a:off x="2109788" y="6427589"/>
            <a:ext cx="6295787" cy="675084"/>
          </a:xfrm>
          <a:prstGeom prst="rect">
            <a:avLst/>
          </a:prstGeom>
          <a:noFill/>
          <a:ln/>
        </p:spPr>
        <p:txBody>
          <a:bodyPr wrap="square" lIns="0" tIns="0" rIns="0" bIns="0" rtlCol="0" anchor="t"/>
          <a:lstStyle/>
          <a:p>
            <a:pPr marL="0" indent="0" algn="l">
              <a:lnSpc>
                <a:spcPts val="2650"/>
              </a:lnSpc>
              <a:buNone/>
            </a:pPr>
            <a:r>
              <a:rPr lang="en-US" sz="1650" dirty="0">
                <a:solidFill>
                  <a:srgbClr val="EEEFF5"/>
                </a:solidFill>
                <a:latin typeface="Montserrat" pitchFamily="34" charset="0"/>
                <a:ea typeface="Montserrat" pitchFamily="34" charset="-122"/>
                <a:cs typeface="Montserrat" pitchFamily="34" charset="-120"/>
              </a:rPr>
              <a:t>SAR, yüksek çözünürlüklü görüntüler sağlayarak, gemilerin ayrıntılı tespitini ve sınıflandırılmasını mümkün kılar.</a:t>
            </a:r>
            <a:endParaRPr lang="en-US" sz="16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58309" y="1068705"/>
            <a:ext cx="7323177" cy="712708"/>
          </a:xfrm>
          <a:prstGeom prst="rect">
            <a:avLst/>
          </a:prstGeom>
          <a:noFill/>
          <a:ln/>
        </p:spPr>
        <p:txBody>
          <a:bodyPr wrap="none" lIns="0" tIns="0" rIns="0" bIns="0" rtlCol="0" anchor="t"/>
          <a:lstStyle/>
          <a:p>
            <a:pPr marL="0" indent="0">
              <a:lnSpc>
                <a:spcPts val="5600"/>
              </a:lnSpc>
              <a:buNone/>
            </a:pPr>
            <a:r>
              <a:rPr lang="en-US" sz="4450" b="1" dirty="0">
                <a:solidFill>
                  <a:srgbClr val="9998FF"/>
                </a:solidFill>
                <a:latin typeface="Barlow Bold" pitchFamily="34" charset="0"/>
                <a:ea typeface="Barlow Bold" pitchFamily="34" charset="-122"/>
                <a:cs typeface="Barlow Bold" pitchFamily="34" charset="-120"/>
              </a:rPr>
              <a:t>Derin Öğrenmenin Avantajları</a:t>
            </a:r>
            <a:endParaRPr lang="en-US" sz="4450" dirty="0"/>
          </a:p>
        </p:txBody>
      </p:sp>
      <p:pic>
        <p:nvPicPr>
          <p:cNvPr id="3" name="Image 0" descr="preencoded.png"/>
          <p:cNvPicPr>
            <a:picLocks noChangeAspect="1"/>
          </p:cNvPicPr>
          <p:nvPr/>
        </p:nvPicPr>
        <p:blipFill>
          <a:blip r:embed="rId3"/>
          <a:stretch>
            <a:fillRect/>
          </a:stretch>
        </p:blipFill>
        <p:spPr>
          <a:xfrm>
            <a:off x="2954774" y="2214682"/>
            <a:ext cx="2163723" cy="1612702"/>
          </a:xfrm>
          <a:prstGeom prst="rect">
            <a:avLst/>
          </a:prstGeom>
        </p:spPr>
      </p:pic>
      <p:sp>
        <p:nvSpPr>
          <p:cNvPr id="4" name="Text 1"/>
          <p:cNvSpPr/>
          <p:nvPr/>
        </p:nvSpPr>
        <p:spPr>
          <a:xfrm>
            <a:off x="3988594" y="3013710"/>
            <a:ext cx="95845" cy="433388"/>
          </a:xfrm>
          <a:prstGeom prst="rect">
            <a:avLst/>
          </a:prstGeom>
          <a:noFill/>
          <a:ln/>
        </p:spPr>
        <p:txBody>
          <a:bodyPr wrap="none" lIns="0" tIns="0" rIns="0" bIns="0" rtlCol="0" anchor="t"/>
          <a:lstStyle/>
          <a:p>
            <a:pPr marL="0" indent="0" algn="ctr">
              <a:lnSpc>
                <a:spcPts val="3400"/>
              </a:lnSpc>
              <a:buNone/>
            </a:pPr>
            <a:r>
              <a:rPr lang="en-US" sz="2100" b="1" dirty="0">
                <a:solidFill>
                  <a:srgbClr val="EEEFF5"/>
                </a:solidFill>
                <a:latin typeface="Barlow Bold" pitchFamily="34" charset="0"/>
                <a:ea typeface="Barlow Bold" pitchFamily="34" charset="-122"/>
                <a:cs typeface="Barlow Bold" pitchFamily="34" charset="-120"/>
              </a:rPr>
              <a:t>1</a:t>
            </a:r>
            <a:endParaRPr lang="en-US" sz="2100" dirty="0"/>
          </a:p>
        </p:txBody>
      </p:sp>
      <p:sp>
        <p:nvSpPr>
          <p:cNvPr id="5" name="Text 2"/>
          <p:cNvSpPr/>
          <p:nvPr/>
        </p:nvSpPr>
        <p:spPr>
          <a:xfrm>
            <a:off x="5335072" y="2431256"/>
            <a:ext cx="2850713" cy="356235"/>
          </a:xfrm>
          <a:prstGeom prst="rect">
            <a:avLst/>
          </a:prstGeom>
          <a:noFill/>
          <a:ln/>
        </p:spPr>
        <p:txBody>
          <a:bodyPr wrap="none" lIns="0" tIns="0" rIns="0" bIns="0" rtlCol="0" anchor="t"/>
          <a:lstStyle/>
          <a:p>
            <a:pPr marL="0" indent="0" algn="l">
              <a:lnSpc>
                <a:spcPts val="2800"/>
              </a:lnSpc>
              <a:buNone/>
            </a:pPr>
            <a:r>
              <a:rPr lang="en-US" sz="2200" b="1" dirty="0">
                <a:solidFill>
                  <a:srgbClr val="EEEFF5"/>
                </a:solidFill>
                <a:latin typeface="Barlow Bold" pitchFamily="34" charset="0"/>
                <a:ea typeface="Barlow Bold" pitchFamily="34" charset="-122"/>
                <a:cs typeface="Barlow Bold" pitchFamily="34" charset="-120"/>
              </a:rPr>
              <a:t>Otomatik Öğrenme</a:t>
            </a:r>
            <a:endParaRPr lang="en-US" sz="2200" dirty="0"/>
          </a:p>
        </p:txBody>
      </p:sp>
      <p:sp>
        <p:nvSpPr>
          <p:cNvPr id="6" name="Text 3"/>
          <p:cNvSpPr/>
          <p:nvPr/>
        </p:nvSpPr>
        <p:spPr>
          <a:xfrm>
            <a:off x="5335072" y="2917388"/>
            <a:ext cx="8320445" cy="693420"/>
          </a:xfrm>
          <a:prstGeom prst="rect">
            <a:avLst/>
          </a:prstGeom>
          <a:noFill/>
          <a:ln/>
        </p:spPr>
        <p:txBody>
          <a:bodyPr wrap="square" lIns="0" tIns="0" rIns="0" bIns="0" rtlCol="0" anchor="t"/>
          <a:lstStyle/>
          <a:p>
            <a:pPr marL="0" indent="0" algn="l">
              <a:lnSpc>
                <a:spcPts val="2700"/>
              </a:lnSpc>
              <a:buNone/>
            </a:pPr>
            <a:r>
              <a:rPr lang="en-US" sz="1700" dirty="0">
                <a:solidFill>
                  <a:srgbClr val="EEEFF5"/>
                </a:solidFill>
                <a:latin typeface="Montserrat" pitchFamily="34" charset="0"/>
                <a:ea typeface="Montserrat" pitchFamily="34" charset="-122"/>
                <a:cs typeface="Montserrat" pitchFamily="34" charset="-120"/>
              </a:rPr>
              <a:t>Derin öğrenme algoritmaları, büyük veri setlerinden otomatik olarak öğrenme yeteneğine sahiptir, bu da insan müdahalesini azaltır.</a:t>
            </a:r>
            <a:endParaRPr lang="en-US" sz="1700" dirty="0"/>
          </a:p>
        </p:txBody>
      </p:sp>
      <p:sp>
        <p:nvSpPr>
          <p:cNvPr id="7" name="Shape 4"/>
          <p:cNvSpPr/>
          <p:nvPr/>
        </p:nvSpPr>
        <p:spPr>
          <a:xfrm>
            <a:off x="5172551" y="3839170"/>
            <a:ext cx="8645485" cy="15240"/>
          </a:xfrm>
          <a:prstGeom prst="roundRect">
            <a:avLst>
              <a:gd name="adj" fmla="val 1279500"/>
            </a:avLst>
          </a:prstGeom>
          <a:solidFill>
            <a:srgbClr val="60646A"/>
          </a:solidFill>
          <a:ln/>
        </p:spPr>
        <p:txBody>
          <a:bodyPr/>
          <a:lstStyle/>
          <a:p>
            <a:endParaRPr lang="tr-TR"/>
          </a:p>
        </p:txBody>
      </p:sp>
      <p:pic>
        <p:nvPicPr>
          <p:cNvPr id="8" name="Image 1" descr="preencoded.png"/>
          <p:cNvPicPr>
            <a:picLocks noChangeAspect="1"/>
          </p:cNvPicPr>
          <p:nvPr/>
        </p:nvPicPr>
        <p:blipFill>
          <a:blip r:embed="rId4"/>
          <a:stretch>
            <a:fillRect/>
          </a:stretch>
        </p:blipFill>
        <p:spPr>
          <a:xfrm>
            <a:off x="1872972" y="3881438"/>
            <a:ext cx="4327446" cy="1612702"/>
          </a:xfrm>
          <a:prstGeom prst="rect">
            <a:avLst/>
          </a:prstGeom>
        </p:spPr>
      </p:pic>
      <p:sp>
        <p:nvSpPr>
          <p:cNvPr id="9" name="Text 5"/>
          <p:cNvSpPr/>
          <p:nvPr/>
        </p:nvSpPr>
        <p:spPr>
          <a:xfrm>
            <a:off x="3960733" y="4471035"/>
            <a:ext cx="151686" cy="433388"/>
          </a:xfrm>
          <a:prstGeom prst="rect">
            <a:avLst/>
          </a:prstGeom>
          <a:noFill/>
          <a:ln/>
        </p:spPr>
        <p:txBody>
          <a:bodyPr wrap="none" lIns="0" tIns="0" rIns="0" bIns="0" rtlCol="0" anchor="t"/>
          <a:lstStyle/>
          <a:p>
            <a:pPr marL="0" indent="0" algn="ctr">
              <a:lnSpc>
                <a:spcPts val="3400"/>
              </a:lnSpc>
              <a:buNone/>
            </a:pPr>
            <a:r>
              <a:rPr lang="en-US" sz="2100" b="1" dirty="0">
                <a:solidFill>
                  <a:srgbClr val="EEEFF5"/>
                </a:solidFill>
                <a:latin typeface="Barlow Bold" pitchFamily="34" charset="0"/>
                <a:ea typeface="Barlow Bold" pitchFamily="34" charset="-122"/>
                <a:cs typeface="Barlow Bold" pitchFamily="34" charset="-120"/>
              </a:rPr>
              <a:t>2</a:t>
            </a:r>
            <a:endParaRPr lang="en-US" sz="2100" dirty="0"/>
          </a:p>
        </p:txBody>
      </p:sp>
      <p:sp>
        <p:nvSpPr>
          <p:cNvPr id="10" name="Text 6"/>
          <p:cNvSpPr/>
          <p:nvPr/>
        </p:nvSpPr>
        <p:spPr>
          <a:xfrm>
            <a:off x="6416993" y="4098012"/>
            <a:ext cx="2850713" cy="356235"/>
          </a:xfrm>
          <a:prstGeom prst="rect">
            <a:avLst/>
          </a:prstGeom>
          <a:noFill/>
          <a:ln/>
        </p:spPr>
        <p:txBody>
          <a:bodyPr wrap="none" lIns="0" tIns="0" rIns="0" bIns="0" rtlCol="0" anchor="t"/>
          <a:lstStyle/>
          <a:p>
            <a:pPr marL="0" indent="0" algn="l">
              <a:lnSpc>
                <a:spcPts val="2800"/>
              </a:lnSpc>
              <a:buNone/>
            </a:pPr>
            <a:r>
              <a:rPr lang="en-US" sz="2200" b="1" dirty="0">
                <a:solidFill>
                  <a:srgbClr val="EEEFF5"/>
                </a:solidFill>
                <a:latin typeface="Barlow Bold" pitchFamily="34" charset="0"/>
                <a:ea typeface="Barlow Bold" pitchFamily="34" charset="-122"/>
                <a:cs typeface="Barlow Bold" pitchFamily="34" charset="-120"/>
              </a:rPr>
              <a:t>Yüksek Doğruluk</a:t>
            </a:r>
            <a:endParaRPr lang="en-US" sz="2200" dirty="0"/>
          </a:p>
        </p:txBody>
      </p:sp>
      <p:sp>
        <p:nvSpPr>
          <p:cNvPr id="11" name="Text 7"/>
          <p:cNvSpPr/>
          <p:nvPr/>
        </p:nvSpPr>
        <p:spPr>
          <a:xfrm>
            <a:off x="6416993" y="4584144"/>
            <a:ext cx="7238524" cy="693420"/>
          </a:xfrm>
          <a:prstGeom prst="rect">
            <a:avLst/>
          </a:prstGeom>
          <a:noFill/>
          <a:ln/>
        </p:spPr>
        <p:txBody>
          <a:bodyPr wrap="square" lIns="0" tIns="0" rIns="0" bIns="0" rtlCol="0" anchor="t"/>
          <a:lstStyle/>
          <a:p>
            <a:pPr marL="0" indent="0" algn="l">
              <a:lnSpc>
                <a:spcPts val="2700"/>
              </a:lnSpc>
              <a:buNone/>
            </a:pPr>
            <a:r>
              <a:rPr lang="en-US" sz="1700" dirty="0">
                <a:solidFill>
                  <a:srgbClr val="EEEFF5"/>
                </a:solidFill>
                <a:latin typeface="Montserrat" pitchFamily="34" charset="0"/>
                <a:ea typeface="Montserrat" pitchFamily="34" charset="-122"/>
                <a:cs typeface="Montserrat" pitchFamily="34" charset="-120"/>
              </a:rPr>
              <a:t>Derin öğrenme modelleri, geleneksel yöntemlere kıyasla daha yüksek doğruluk oranlarına ulaşabilir.</a:t>
            </a:r>
            <a:endParaRPr lang="en-US" sz="1700" dirty="0"/>
          </a:p>
        </p:txBody>
      </p:sp>
      <p:sp>
        <p:nvSpPr>
          <p:cNvPr id="12" name="Shape 8"/>
          <p:cNvSpPr/>
          <p:nvPr/>
        </p:nvSpPr>
        <p:spPr>
          <a:xfrm>
            <a:off x="6254472" y="5505926"/>
            <a:ext cx="7563564" cy="15240"/>
          </a:xfrm>
          <a:prstGeom prst="roundRect">
            <a:avLst>
              <a:gd name="adj" fmla="val 1279500"/>
            </a:avLst>
          </a:prstGeom>
          <a:solidFill>
            <a:srgbClr val="60646A"/>
          </a:solidFill>
          <a:ln/>
        </p:spPr>
        <p:txBody>
          <a:bodyPr/>
          <a:lstStyle/>
          <a:p>
            <a:endParaRPr lang="tr-TR"/>
          </a:p>
        </p:txBody>
      </p:sp>
      <p:pic>
        <p:nvPicPr>
          <p:cNvPr id="13" name="Image 2" descr="preencoded.png"/>
          <p:cNvPicPr>
            <a:picLocks noChangeAspect="1"/>
          </p:cNvPicPr>
          <p:nvPr/>
        </p:nvPicPr>
        <p:blipFill>
          <a:blip r:embed="rId5"/>
          <a:stretch>
            <a:fillRect/>
          </a:stretch>
        </p:blipFill>
        <p:spPr>
          <a:xfrm>
            <a:off x="791051" y="5548193"/>
            <a:ext cx="6491288" cy="1612702"/>
          </a:xfrm>
          <a:prstGeom prst="rect">
            <a:avLst/>
          </a:prstGeom>
        </p:spPr>
      </p:pic>
      <p:sp>
        <p:nvSpPr>
          <p:cNvPr id="14" name="Text 9"/>
          <p:cNvSpPr/>
          <p:nvPr/>
        </p:nvSpPr>
        <p:spPr>
          <a:xfrm>
            <a:off x="3963591" y="6137791"/>
            <a:ext cx="146209" cy="433388"/>
          </a:xfrm>
          <a:prstGeom prst="rect">
            <a:avLst/>
          </a:prstGeom>
          <a:noFill/>
          <a:ln/>
        </p:spPr>
        <p:txBody>
          <a:bodyPr wrap="none" lIns="0" tIns="0" rIns="0" bIns="0" rtlCol="0" anchor="t"/>
          <a:lstStyle/>
          <a:p>
            <a:pPr marL="0" indent="0" algn="ctr">
              <a:lnSpc>
                <a:spcPts val="3400"/>
              </a:lnSpc>
              <a:buNone/>
            </a:pPr>
            <a:r>
              <a:rPr lang="en-US" sz="2100" b="1" dirty="0">
                <a:solidFill>
                  <a:srgbClr val="EEEFF5"/>
                </a:solidFill>
                <a:latin typeface="Barlow Bold" pitchFamily="34" charset="0"/>
                <a:ea typeface="Barlow Bold" pitchFamily="34" charset="-122"/>
                <a:cs typeface="Barlow Bold" pitchFamily="34" charset="-120"/>
              </a:rPr>
              <a:t>3</a:t>
            </a:r>
            <a:endParaRPr lang="en-US" sz="2100" dirty="0"/>
          </a:p>
        </p:txBody>
      </p:sp>
      <p:sp>
        <p:nvSpPr>
          <p:cNvPr id="15" name="Text 10"/>
          <p:cNvSpPr/>
          <p:nvPr/>
        </p:nvSpPr>
        <p:spPr>
          <a:xfrm>
            <a:off x="7498913" y="5764768"/>
            <a:ext cx="2850713" cy="356235"/>
          </a:xfrm>
          <a:prstGeom prst="rect">
            <a:avLst/>
          </a:prstGeom>
          <a:noFill/>
          <a:ln/>
        </p:spPr>
        <p:txBody>
          <a:bodyPr wrap="none" lIns="0" tIns="0" rIns="0" bIns="0" rtlCol="0" anchor="t"/>
          <a:lstStyle/>
          <a:p>
            <a:pPr marL="0" indent="0" algn="l">
              <a:lnSpc>
                <a:spcPts val="2800"/>
              </a:lnSpc>
              <a:buNone/>
            </a:pPr>
            <a:r>
              <a:rPr lang="en-US" sz="2200" b="1" dirty="0">
                <a:solidFill>
                  <a:srgbClr val="EEEFF5"/>
                </a:solidFill>
                <a:latin typeface="Barlow Bold" pitchFamily="34" charset="0"/>
                <a:ea typeface="Barlow Bold" pitchFamily="34" charset="-122"/>
                <a:cs typeface="Barlow Bold" pitchFamily="34" charset="-120"/>
              </a:rPr>
              <a:t>Genelleyici Yetenek</a:t>
            </a:r>
            <a:endParaRPr lang="en-US" sz="2200" dirty="0"/>
          </a:p>
        </p:txBody>
      </p:sp>
      <p:sp>
        <p:nvSpPr>
          <p:cNvPr id="16" name="Text 11"/>
          <p:cNvSpPr/>
          <p:nvPr/>
        </p:nvSpPr>
        <p:spPr>
          <a:xfrm>
            <a:off x="7498913" y="6250900"/>
            <a:ext cx="6156603" cy="693420"/>
          </a:xfrm>
          <a:prstGeom prst="rect">
            <a:avLst/>
          </a:prstGeom>
          <a:noFill/>
          <a:ln/>
        </p:spPr>
        <p:txBody>
          <a:bodyPr wrap="square" lIns="0" tIns="0" rIns="0" bIns="0" rtlCol="0" anchor="t"/>
          <a:lstStyle/>
          <a:p>
            <a:pPr marL="0" indent="0" algn="l">
              <a:lnSpc>
                <a:spcPts val="2700"/>
              </a:lnSpc>
              <a:buNone/>
            </a:pPr>
            <a:r>
              <a:rPr lang="en-US" sz="1700" dirty="0">
                <a:solidFill>
                  <a:srgbClr val="EEEFF5"/>
                </a:solidFill>
                <a:latin typeface="Montserrat" pitchFamily="34" charset="0"/>
                <a:ea typeface="Montserrat" pitchFamily="34" charset="-122"/>
                <a:cs typeface="Montserrat" pitchFamily="34" charset="-120"/>
              </a:rPr>
              <a:t>Eğitilmiş modeller, farklı veri setlerinde ve farklı koşullarda iyi performans gösterebilir.</a:t>
            </a:r>
            <a:endParaRPr lang="en-US" sz="1700" dirty="0"/>
          </a:p>
        </p:txBody>
      </p:sp>
      <p:sp>
        <p:nvSpPr>
          <p:cNvPr id="17" name="Metin kutusu 16">
            <a:extLst>
              <a:ext uri="{FF2B5EF4-FFF2-40B4-BE49-F238E27FC236}">
                <a16:creationId xmlns:a16="http://schemas.microsoft.com/office/drawing/2014/main" id="{2E2B6714-5A60-B5A8-6ECC-D05A041259B9}"/>
              </a:ext>
            </a:extLst>
          </p:cNvPr>
          <p:cNvSpPr txBox="1"/>
          <p:nvPr/>
        </p:nvSpPr>
        <p:spPr>
          <a:xfrm>
            <a:off x="12656634" y="7716644"/>
            <a:ext cx="1895707" cy="400110"/>
          </a:xfrm>
          <a:prstGeom prst="rect">
            <a:avLst/>
          </a:prstGeom>
          <a:solidFill>
            <a:schemeClr val="tx1">
              <a:lumMod val="85000"/>
              <a:lumOff val="15000"/>
            </a:schemeClr>
          </a:solidFill>
        </p:spPr>
        <p:txBody>
          <a:bodyPr wrap="square" rtlCol="0">
            <a:spAutoFit/>
          </a:bodyPr>
          <a:lstStyle/>
          <a:p>
            <a:pPr algn="ctr"/>
            <a:r>
              <a:rPr lang="tr-TR" sz="2000" dirty="0">
                <a:solidFill>
                  <a:schemeClr val="bg1"/>
                </a:solidFill>
              </a:rPr>
              <a:t>9</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eması">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9</TotalTime>
  <Words>706</Words>
  <Application>Microsoft Office PowerPoint</Application>
  <PresentationFormat>Özel</PresentationFormat>
  <Paragraphs>75</Paragraphs>
  <Slides>10</Slides>
  <Notes>10</Notes>
  <HiddenSlides>0</HiddenSlides>
  <MMClips>0</MMClips>
  <ScaleCrop>false</ScaleCrop>
  <HeadingPairs>
    <vt:vector size="6" baseType="variant">
      <vt:variant>
        <vt:lpstr>Kullanılan Yazı Tipleri</vt:lpstr>
      </vt:variant>
      <vt:variant>
        <vt:i4>3</vt:i4>
      </vt:variant>
      <vt:variant>
        <vt:lpstr>Tema</vt:lpstr>
      </vt:variant>
      <vt:variant>
        <vt:i4>1</vt:i4>
      </vt:variant>
      <vt:variant>
        <vt:lpstr>Slayt Başlıkları</vt:lpstr>
      </vt:variant>
      <vt:variant>
        <vt:i4>10</vt:i4>
      </vt:variant>
    </vt:vector>
  </HeadingPairs>
  <TitlesOfParts>
    <vt:vector size="14" baseType="lpstr">
      <vt:lpstr>Barlow Bold</vt:lpstr>
      <vt:lpstr>Montserrat</vt:lpstr>
      <vt:lpstr>Arial</vt:lpstr>
      <vt:lpstr>Office Theme</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Tahir Tolu</cp:lastModifiedBy>
  <cp:revision>1</cp:revision>
  <dcterms:created xsi:type="dcterms:W3CDTF">2025-03-01T17:38:36Z</dcterms:created>
  <dcterms:modified xsi:type="dcterms:W3CDTF">2025-03-01T17:47:58Z</dcterms:modified>
</cp:coreProperties>
</file>